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7" r:id="rId5"/>
    <p:sldMasterId id="2147483678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</p:sldIdLst>
  <p:sldSz cy="5143500" cx="9144000"/>
  <p:notesSz cx="6858000" cy="9144000"/>
  <p:embeddedFontLst>
    <p:embeddedFont>
      <p:font typeface="Open Sans SemiBold"/>
      <p:regular r:id="rId38"/>
      <p:bold r:id="rId39"/>
      <p:italic r:id="rId40"/>
      <p:boldItalic r:id="rId41"/>
    </p:embeddedFont>
    <p:embeddedFont>
      <p:font typeface="Open Sans ExtraBold"/>
      <p:bold r:id="rId42"/>
      <p:boldItalic r:id="rId43"/>
    </p:embeddedFont>
    <p:embeddedFont>
      <p:font typeface="Helvetica Neue Light"/>
      <p:regular r:id="rId44"/>
      <p:bold r:id="rId45"/>
      <p:italic r:id="rId46"/>
      <p:boldItalic r:id="rId47"/>
    </p:embeddedFont>
    <p:embeddedFont>
      <p:font typeface="Open Sans Light"/>
      <p:regular r:id="rId48"/>
      <p:bold r:id="rId49"/>
      <p:italic r:id="rId50"/>
      <p:boldItalic r:id="rId51"/>
    </p:embeddedFont>
    <p:embeddedFont>
      <p:font typeface="Open Sans"/>
      <p:regular r:id="rId52"/>
      <p:bold r:id="rId53"/>
      <p:italic r:id="rId54"/>
      <p:boldItalic r:id="rId5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848F5066-DEF9-4ACB-A5BB-A77AA9731105}">
  <a:tblStyle styleId="{848F5066-DEF9-4ACB-A5BB-A77AA9731105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OpenSansSemiBold-italic.fntdata"/><Relationship Id="rId42" Type="http://schemas.openxmlformats.org/officeDocument/2006/relationships/font" Target="fonts/OpenSansExtraBold-bold.fntdata"/><Relationship Id="rId41" Type="http://schemas.openxmlformats.org/officeDocument/2006/relationships/font" Target="fonts/OpenSansSemiBold-boldItalic.fntdata"/><Relationship Id="rId44" Type="http://schemas.openxmlformats.org/officeDocument/2006/relationships/font" Target="fonts/HelveticaNeueLight-regular.fntdata"/><Relationship Id="rId43" Type="http://schemas.openxmlformats.org/officeDocument/2006/relationships/font" Target="fonts/OpenSansExtraBold-boldItalic.fntdata"/><Relationship Id="rId46" Type="http://schemas.openxmlformats.org/officeDocument/2006/relationships/font" Target="fonts/HelveticaNeueLight-italic.fntdata"/><Relationship Id="rId45" Type="http://schemas.openxmlformats.org/officeDocument/2006/relationships/font" Target="fonts/HelveticaNeueLight-bold.fnt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48" Type="http://schemas.openxmlformats.org/officeDocument/2006/relationships/font" Target="fonts/OpenSansLight-regular.fntdata"/><Relationship Id="rId47" Type="http://schemas.openxmlformats.org/officeDocument/2006/relationships/font" Target="fonts/HelveticaNeueLight-boldItalic.fntdata"/><Relationship Id="rId49" Type="http://schemas.openxmlformats.org/officeDocument/2006/relationships/font" Target="fonts/OpenSansLight-bold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31" Type="http://schemas.openxmlformats.org/officeDocument/2006/relationships/slide" Target="slides/slide24.xml"/><Relationship Id="rId30" Type="http://schemas.openxmlformats.org/officeDocument/2006/relationships/slide" Target="slides/slide23.xml"/><Relationship Id="rId33" Type="http://schemas.openxmlformats.org/officeDocument/2006/relationships/slide" Target="slides/slide26.xml"/><Relationship Id="rId32" Type="http://schemas.openxmlformats.org/officeDocument/2006/relationships/slide" Target="slides/slide25.xml"/><Relationship Id="rId35" Type="http://schemas.openxmlformats.org/officeDocument/2006/relationships/slide" Target="slides/slide28.xml"/><Relationship Id="rId34" Type="http://schemas.openxmlformats.org/officeDocument/2006/relationships/slide" Target="slides/slide27.xml"/><Relationship Id="rId37" Type="http://schemas.openxmlformats.org/officeDocument/2006/relationships/slide" Target="slides/slide30.xml"/><Relationship Id="rId36" Type="http://schemas.openxmlformats.org/officeDocument/2006/relationships/slide" Target="slides/slide29.xml"/><Relationship Id="rId39" Type="http://schemas.openxmlformats.org/officeDocument/2006/relationships/font" Target="fonts/OpenSansSemiBold-bold.fntdata"/><Relationship Id="rId38" Type="http://schemas.openxmlformats.org/officeDocument/2006/relationships/font" Target="fonts/OpenSansSemiBold-regular.fntdata"/><Relationship Id="rId20" Type="http://schemas.openxmlformats.org/officeDocument/2006/relationships/slide" Target="slides/slide13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28" Type="http://schemas.openxmlformats.org/officeDocument/2006/relationships/slide" Target="slides/slide21.xml"/><Relationship Id="rId27" Type="http://schemas.openxmlformats.org/officeDocument/2006/relationships/slide" Target="slides/slide20.xml"/><Relationship Id="rId29" Type="http://schemas.openxmlformats.org/officeDocument/2006/relationships/slide" Target="slides/slide22.xml"/><Relationship Id="rId51" Type="http://schemas.openxmlformats.org/officeDocument/2006/relationships/font" Target="fonts/OpenSansLight-boldItalic.fntdata"/><Relationship Id="rId50" Type="http://schemas.openxmlformats.org/officeDocument/2006/relationships/font" Target="fonts/OpenSansLight-italic.fntdata"/><Relationship Id="rId53" Type="http://schemas.openxmlformats.org/officeDocument/2006/relationships/font" Target="fonts/OpenSans-bold.fntdata"/><Relationship Id="rId52" Type="http://schemas.openxmlformats.org/officeDocument/2006/relationships/font" Target="fonts/OpenSans-regular.fntdata"/><Relationship Id="rId11" Type="http://schemas.openxmlformats.org/officeDocument/2006/relationships/slide" Target="slides/slide4.xml"/><Relationship Id="rId55" Type="http://schemas.openxmlformats.org/officeDocument/2006/relationships/font" Target="fonts/OpenSans-boldItalic.fntdata"/><Relationship Id="rId10" Type="http://schemas.openxmlformats.org/officeDocument/2006/relationships/slide" Target="slides/slide3.xml"/><Relationship Id="rId54" Type="http://schemas.openxmlformats.org/officeDocument/2006/relationships/font" Target="fonts/OpenSans-italic.fntdata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:notes"/>
          <p:cNvSpPr/>
          <p:nvPr>
            <p:ph idx="2" type="sldImg"/>
          </p:nvPr>
        </p:nvSpPr>
        <p:spPr>
          <a:xfrm>
            <a:off x="381163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2" name="Google Shape;13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0:notes"/>
          <p:cNvSpPr/>
          <p:nvPr>
            <p:ph idx="2" type="sldImg"/>
          </p:nvPr>
        </p:nvSpPr>
        <p:spPr>
          <a:xfrm>
            <a:off x="381163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2" name="Google Shape;252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8" name="Google Shape;258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>
              <a:solidFill>
                <a:srgbClr val="333333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6" name="Google Shape;266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>
              <a:solidFill>
                <a:srgbClr val="333333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2" name="Google Shape;272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Se OTS, potrebbe esserci un’alternativa data dal provider stesso.</a:t>
            </a:r>
            <a:br>
              <a:rPr lang="en"/>
            </a:br>
            <a:r>
              <a:rPr lang="en"/>
              <a:t>Cercare SaaS esistenti per categoria di applicativi.</a:t>
            </a:r>
            <a:endParaRPr>
              <a:solidFill>
                <a:srgbClr val="333333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4:notes"/>
          <p:cNvSpPr/>
          <p:nvPr>
            <p:ph idx="2" type="sldImg"/>
          </p:nvPr>
        </p:nvSpPr>
        <p:spPr>
          <a:xfrm>
            <a:off x="381163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8" name="Google Shape;278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4" name="Google Shape;284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>
              <a:solidFill>
                <a:srgbClr val="333333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>
              <a:solidFill>
                <a:srgbClr val="333333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1" name="Google Shape;291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>
                <a:solidFill>
                  <a:srgbClr val="333333"/>
                </a:solidFill>
              </a:rPr>
              <a:t>Containerisation can be a step before lift-shift as part of the overall strategy </a:t>
            </a:r>
            <a:endParaRPr>
              <a:solidFill>
                <a:srgbClr val="333333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7" name="Google Shape;297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>
              <a:solidFill>
                <a:srgbClr val="333333"/>
              </a:solidFill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18:notes"/>
          <p:cNvSpPr/>
          <p:nvPr>
            <p:ph idx="2" type="sldImg"/>
          </p:nvPr>
        </p:nvSpPr>
        <p:spPr>
          <a:xfrm>
            <a:off x="381163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3" name="Google Shape;303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9" name="Google Shape;309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>
              <a:solidFill>
                <a:srgbClr val="333333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1" name="Google Shape;14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6" name="Google Shape;316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>
                <a:solidFill>
                  <a:srgbClr val="333333"/>
                </a:solidFill>
              </a:rPr>
              <a:t>Containerisation can be a step before lift-shift as part of the overall strategy </a:t>
            </a:r>
            <a:endParaRPr>
              <a:solidFill>
                <a:srgbClr val="333333"/>
              </a:solidFill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2" name="Google Shape;322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>
              <a:solidFill>
                <a:srgbClr val="333333"/>
              </a:solidFill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22:notes"/>
          <p:cNvSpPr/>
          <p:nvPr>
            <p:ph idx="2" type="sldImg"/>
          </p:nvPr>
        </p:nvSpPr>
        <p:spPr>
          <a:xfrm>
            <a:off x="381163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8" name="Google Shape;328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4" name="Google Shape;334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>
              <a:solidFill>
                <a:srgbClr val="333333"/>
              </a:solidFill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1" name="Google Shape;341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>
                <a:solidFill>
                  <a:srgbClr val="333333"/>
                </a:solidFill>
              </a:rPr>
              <a:t>Containerisation can be a step before lift-shift as part of the overall strategy </a:t>
            </a:r>
            <a:endParaRPr>
              <a:solidFill>
                <a:srgbClr val="333333"/>
              </a:solidFill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7" name="Google Shape;347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>
              <a:solidFill>
                <a:srgbClr val="333333"/>
              </a:solidFill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26:notes"/>
          <p:cNvSpPr/>
          <p:nvPr>
            <p:ph idx="2" type="sldImg"/>
          </p:nvPr>
        </p:nvSpPr>
        <p:spPr>
          <a:xfrm>
            <a:off x="381163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3" name="Google Shape;353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9" name="Google Shape;359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>
                <a:solidFill>
                  <a:srgbClr val="333333"/>
                </a:solidFill>
              </a:rPr>
              <a:t>Commercial Off the Shelf</a:t>
            </a:r>
            <a:endParaRPr>
              <a:solidFill>
                <a:srgbClr val="333333"/>
              </a:solidFill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28:notes"/>
          <p:cNvSpPr/>
          <p:nvPr>
            <p:ph idx="2" type="sldImg"/>
          </p:nvPr>
        </p:nvSpPr>
        <p:spPr>
          <a:xfrm>
            <a:off x="381163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3" name="Google Shape;403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9" name="Google Shape;409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3:notes"/>
          <p:cNvSpPr/>
          <p:nvPr>
            <p:ph idx="2" type="sldImg"/>
          </p:nvPr>
        </p:nvSpPr>
        <p:spPr>
          <a:xfrm>
            <a:off x="381163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7" name="Google Shape;147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30:notes"/>
          <p:cNvSpPr/>
          <p:nvPr>
            <p:ph idx="2" type="sldImg"/>
          </p:nvPr>
        </p:nvSpPr>
        <p:spPr>
          <a:xfrm>
            <a:off x="381163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5" name="Google Shape;415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3" name="Google Shape;153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4" name="Google Shape;204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6:notes"/>
          <p:cNvSpPr/>
          <p:nvPr>
            <p:ph idx="2" type="sldImg"/>
          </p:nvPr>
        </p:nvSpPr>
        <p:spPr>
          <a:xfrm>
            <a:off x="381163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0" name="Google Shape;210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6" name="Google Shape;216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>
              <a:solidFill>
                <a:srgbClr val="333333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8:notes"/>
          <p:cNvSpPr/>
          <p:nvPr>
            <p:ph idx="2" type="sldImg"/>
          </p:nvPr>
        </p:nvSpPr>
        <p:spPr>
          <a:xfrm>
            <a:off x="381163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2" name="Google Shape;222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8" name="Google Shape;228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Considerazioni da fare: </a:t>
            </a:r>
            <a:endParaRPr/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❏"/>
            </a:pPr>
            <a:r>
              <a:rPr b="1" lang="en"/>
              <a:t>Le strategie di migrazione non sono alternative tra loro</a:t>
            </a:r>
            <a:endParaRPr b="1"/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❏"/>
            </a:pPr>
            <a:r>
              <a:rPr b="1" lang="en"/>
              <a:t>Soprattutto le tre più dispendiose e con più impatto per il business, possono essere considerate l’una la naturale evoluzione dell’altra </a:t>
            </a:r>
            <a:endParaRPr b="1"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CUSTOM">
    <p:bg>
      <p:bgPr>
        <a:solidFill>
          <a:srgbClr val="00BCCD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title"/>
          </p:nvPr>
        </p:nvSpPr>
        <p:spPr>
          <a:xfrm>
            <a:off x="457200" y="1796819"/>
            <a:ext cx="8229600" cy="136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6200" lIns="76200" spcFirstLastPara="1" rIns="76200" wrap="square" tIns="762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4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pic>
        <p:nvPicPr>
          <p:cNvPr id="11" name="Google Shape;11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456728" y="986088"/>
            <a:ext cx="2230544" cy="675251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1440300" y="3241625"/>
            <a:ext cx="6263400" cy="6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76200" lIns="76200" spcFirstLastPara="1" rIns="76200" wrap="square" tIns="76200">
            <a:noAutofit/>
          </a:bodyPr>
          <a:lstStyle>
            <a:lvl1pPr lvl="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i="1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lvl="1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/>
            </a:lvl6pPr>
            <a:lvl7pPr lvl="6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/>
            </a:lvl7pPr>
            <a:lvl8pPr lvl="7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/>
            </a:lvl8pPr>
            <a:lvl9pPr lvl="8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CUSTOM_9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 txBox="1"/>
          <p:nvPr>
            <p:ph idx="12" type="sldNum"/>
          </p:nvPr>
        </p:nvSpPr>
        <p:spPr>
          <a:xfrm>
            <a:off x="8409809" y="46736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0" name="Google Shape;50;p11"/>
          <p:cNvSpPr txBox="1"/>
          <p:nvPr/>
        </p:nvSpPr>
        <p:spPr>
          <a:xfrm>
            <a:off x="425975" y="4632525"/>
            <a:ext cx="3977100" cy="27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" sz="700" u="none" cap="none" strike="noStrike">
                <a:solidFill>
                  <a:srgbClr val="666666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©ThoughtWorks </a:t>
            </a:r>
            <a:r>
              <a:rPr b="0" i="0" lang="en" sz="700" u="none" cap="none" strike="noStrike">
                <a:solidFill>
                  <a:schemeClr val="dk2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2018</a:t>
            </a:r>
            <a:r>
              <a:rPr b="0" i="0" lang="en" sz="700" u="none" cap="none" strike="noStrike">
                <a:solidFill>
                  <a:srgbClr val="666666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 Commercial in Confidence</a:t>
            </a:r>
            <a:endParaRPr b="0" i="0" sz="700" u="none" cap="none" strike="noStrike">
              <a:solidFill>
                <a:srgbClr val="666666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losing">
  <p:cSld name="CUSTOM_8">
    <p:bg>
      <p:bgPr>
        <a:solidFill>
          <a:srgbClr val="00BCCD"/>
        </a:solidFill>
      </p:bgPr>
    </p:bg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Google Shape;52;p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694388" y="4259975"/>
            <a:ext cx="1755223" cy="531350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12"/>
          <p:cNvSpPr txBox="1"/>
          <p:nvPr>
            <p:ph type="title"/>
          </p:nvPr>
        </p:nvSpPr>
        <p:spPr>
          <a:xfrm>
            <a:off x="457200" y="560806"/>
            <a:ext cx="8229600" cy="1363200"/>
          </a:xfrm>
          <a:prstGeom prst="rect">
            <a:avLst/>
          </a:prstGeom>
          <a:noFill/>
          <a:ln>
            <a:noFill/>
          </a:ln>
        </p:spPr>
        <p:txBody>
          <a:bodyPr anchorCtr="0" anchor="b" bIns="76200" lIns="76200" spcFirstLastPara="1" rIns="76200" wrap="square" tIns="762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48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rgbClr val="FFFFF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rgbClr val="FFFFF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rgbClr val="FFFFF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rgbClr val="FFFFF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rgbClr val="FFFFF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rgbClr val="FFFFF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rgbClr val="FFFFF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54" name="Google Shape;54;p12"/>
          <p:cNvSpPr txBox="1"/>
          <p:nvPr>
            <p:ph idx="1" type="body"/>
          </p:nvPr>
        </p:nvSpPr>
        <p:spPr>
          <a:xfrm>
            <a:off x="1966320" y="2088630"/>
            <a:ext cx="5211300" cy="17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76200" lIns="76200" spcFirstLastPara="1" rIns="76200" wrap="square" tIns="76200">
            <a:noAutofit/>
          </a:bodyPr>
          <a:lstStyle>
            <a:lvl1pPr indent="-342900" lvl="0" marL="4572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Open Sans Light"/>
              <a:buChar char="●"/>
              <a:defRPr i="1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indent="-317500" lvl="1" marL="9144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 i="1">
                <a:solidFill>
                  <a:srgbClr val="FFFFFF"/>
                </a:solidFill>
              </a:defRPr>
            </a:lvl2pPr>
            <a:lvl3pPr indent="-317500" lvl="2" marL="13716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400"/>
              <a:buChar char="■"/>
              <a:defRPr i="1">
                <a:solidFill>
                  <a:srgbClr val="FFFFFF"/>
                </a:solidFill>
              </a:defRPr>
            </a:lvl3pPr>
            <a:lvl4pPr indent="-317500" lvl="3" marL="18288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  <a:defRPr i="1">
                <a:solidFill>
                  <a:srgbClr val="FFFFFF"/>
                </a:solidFill>
              </a:defRPr>
            </a:lvl4pPr>
            <a:lvl5pPr indent="-304800" lvl="4" marL="22860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200"/>
              <a:buChar char="○"/>
              <a:defRPr i="1">
                <a:solidFill>
                  <a:srgbClr val="FFFFFF"/>
                </a:solidFill>
              </a:defRPr>
            </a:lvl5pPr>
            <a:lvl6pPr indent="-292100" lvl="5" marL="2743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000"/>
              <a:buChar char="■"/>
              <a:defRPr i="1">
                <a:solidFill>
                  <a:srgbClr val="FFFFFF"/>
                </a:solidFill>
              </a:defRPr>
            </a:lvl6pPr>
            <a:lvl7pPr indent="-292100" lvl="6" marL="32004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000"/>
              <a:buChar char="●"/>
              <a:defRPr i="1">
                <a:solidFill>
                  <a:srgbClr val="FFFFFF"/>
                </a:solidFill>
              </a:defRPr>
            </a:lvl7pPr>
            <a:lvl8pPr indent="-292100" lvl="7" marL="36576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000"/>
              <a:buChar char="○"/>
              <a:defRPr i="1">
                <a:solidFill>
                  <a:srgbClr val="FFFFFF"/>
                </a:solidFill>
              </a:defRPr>
            </a:lvl8pPr>
            <a:lvl9pPr indent="-292100" lvl="8" marL="4114800" algn="ctr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FFFFFF"/>
              </a:buClr>
              <a:buSzPts val="1000"/>
              <a:buChar char="■"/>
              <a:defRPr i="1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55" name="Google Shape;55;p12"/>
          <p:cNvSpPr txBox="1"/>
          <p:nvPr>
            <p:ph idx="12" type="sldNum"/>
          </p:nvPr>
        </p:nvSpPr>
        <p:spPr>
          <a:xfrm>
            <a:off x="8409809" y="46736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64" name="Google Shape;64;p15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65" name="Google Shape;65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6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68" name="Google Shape;68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1" name="Google Shape;71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2" name="Google Shape;72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5" name="Google Shape;75;p18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6" name="Google Shape;76;p18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7" name="Google Shape;77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0" name="Google Shape;80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0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83" name="Google Shape;83;p2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84" name="Google Shape;84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1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87" name="Google Shape;87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">
  <p:cSld name="CUSTOM_1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457200" y="205988"/>
            <a:ext cx="8229600" cy="460500"/>
          </a:xfrm>
          <a:prstGeom prst="rect">
            <a:avLst/>
          </a:prstGeom>
          <a:noFill/>
          <a:ln>
            <a:noFill/>
          </a:ln>
        </p:spPr>
        <p:txBody>
          <a:bodyPr anchorCtr="0" anchor="t" bIns="76200" lIns="76200" spcFirstLastPara="1" rIns="76200" wrap="square" tIns="762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5" name="Google Shape;15;p3"/>
          <p:cNvSpPr txBox="1"/>
          <p:nvPr>
            <p:ph idx="1" type="body"/>
          </p:nvPr>
        </p:nvSpPr>
        <p:spPr>
          <a:xfrm>
            <a:off x="457200" y="830633"/>
            <a:ext cx="8229600" cy="3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6200" lIns="76200" spcFirstLastPara="1" rIns="76200" wrap="square" tIns="76200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Open Sans Light"/>
              <a:buChar char="●"/>
              <a:defRPr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indent="-317500" lvl="1" marL="91440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Char char="●"/>
              <a:defRPr/>
            </a:lvl4pPr>
            <a:lvl5pPr indent="-304800" lvl="4" marL="228600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2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409809" y="46736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7" name="Google Shape;17;p3"/>
          <p:cNvSpPr txBox="1"/>
          <p:nvPr/>
        </p:nvSpPr>
        <p:spPr>
          <a:xfrm>
            <a:off x="425975" y="4632525"/>
            <a:ext cx="3977100" cy="27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" sz="700" u="none" cap="none" strike="noStrike">
                <a:solidFill>
                  <a:srgbClr val="666666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©ThoughtWorks 2018 Commercial in Confidence</a:t>
            </a:r>
            <a:endParaRPr b="0" i="0" sz="700" u="none" cap="none" strike="noStrike">
              <a:solidFill>
                <a:srgbClr val="666666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2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22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91" name="Google Shape;91;p22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92" name="Google Shape;92;p22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3" name="Google Shape;93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3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96" name="Google Shape;96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4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99" name="Google Shape;99;p24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0" name="Google Shape;100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5"/>
          <p:cNvSpPr txBox="1"/>
          <p:nvPr>
            <p:ph type="title"/>
          </p:nvPr>
        </p:nvSpPr>
        <p:spPr>
          <a:xfrm>
            <a:off x="350012" y="194207"/>
            <a:ext cx="8444100" cy="54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9pPr>
          </a:lstStyle>
          <a:p/>
        </p:txBody>
      </p:sp>
      <p:sp>
        <p:nvSpPr>
          <p:cNvPr id="103" name="Google Shape;103;p25"/>
          <p:cNvSpPr txBox="1"/>
          <p:nvPr>
            <p:ph idx="1" type="body"/>
          </p:nvPr>
        </p:nvSpPr>
        <p:spPr>
          <a:xfrm>
            <a:off x="644903" y="1007774"/>
            <a:ext cx="7854300" cy="35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4" name="Google Shape;104;p25"/>
          <p:cNvSpPr txBox="1"/>
          <p:nvPr>
            <p:ph idx="11" type="ftr"/>
          </p:nvPr>
        </p:nvSpPr>
        <p:spPr>
          <a:xfrm>
            <a:off x="3287016" y="4897472"/>
            <a:ext cx="2565900" cy="11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5" name="Google Shape;105;p25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6" name="Google Shape;106;p25"/>
          <p:cNvSpPr txBox="1"/>
          <p:nvPr>
            <p:ph idx="12" type="sldNum"/>
          </p:nvPr>
        </p:nvSpPr>
        <p:spPr>
          <a:xfrm>
            <a:off x="658368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1">
  <p:cSld name="TITLE_AND_BODY_1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6"/>
          <p:cNvSpPr txBox="1"/>
          <p:nvPr>
            <p:ph idx="12" type="sldNum"/>
          </p:nvPr>
        </p:nvSpPr>
        <p:spPr>
          <a:xfrm>
            <a:off x="4484637" y="4905375"/>
            <a:ext cx="170100" cy="1428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 and body"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1" name="Google Shape;111;p2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12" name="Google Shape;112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showMasterSp="0">
  <p:cSld name="Two Content">
    <p:bg>
      <p:bgPr>
        <a:solidFill>
          <a:schemeClr val="lt1"/>
        </a:solidFill>
      </p:bgPr>
    </p:bg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8"/>
          <p:cNvSpPr/>
          <p:nvPr/>
        </p:nvSpPr>
        <p:spPr>
          <a:xfrm>
            <a:off x="0" y="670941"/>
            <a:ext cx="6530400" cy="30141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28"/>
          <p:cNvSpPr txBox="1"/>
          <p:nvPr>
            <p:ph type="title"/>
          </p:nvPr>
        </p:nvSpPr>
        <p:spPr>
          <a:xfrm>
            <a:off x="264358" y="195842"/>
            <a:ext cx="8615400" cy="2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i="0" sz="2000">
                <a:solidFill>
                  <a:srgbClr val="0D2B4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6" name="Google Shape;116;p28"/>
          <p:cNvSpPr txBox="1"/>
          <p:nvPr>
            <p:ph idx="1" type="body"/>
          </p:nvPr>
        </p:nvSpPr>
        <p:spPr>
          <a:xfrm>
            <a:off x="457200" y="1183005"/>
            <a:ext cx="3977700" cy="33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indent="-2286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28"/>
          <p:cNvSpPr txBox="1"/>
          <p:nvPr>
            <p:ph idx="2" type="body"/>
          </p:nvPr>
        </p:nvSpPr>
        <p:spPr>
          <a:xfrm>
            <a:off x="4709159" y="1183005"/>
            <a:ext cx="3977700" cy="33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indent="-2286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18" name="Google Shape;118;p28"/>
          <p:cNvSpPr txBox="1"/>
          <p:nvPr>
            <p:ph idx="11" type="ftr"/>
          </p:nvPr>
        </p:nvSpPr>
        <p:spPr>
          <a:xfrm>
            <a:off x="322890" y="4943585"/>
            <a:ext cx="2823300" cy="104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900" u="none" cap="none" strike="noStrike">
                <a:solidFill>
                  <a:srgbClr val="BEBEBE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9" name="Google Shape;119;p28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0" name="Google Shape;120;p28"/>
          <p:cNvSpPr txBox="1"/>
          <p:nvPr>
            <p:ph idx="12" type="sldNum"/>
          </p:nvPr>
        </p:nvSpPr>
        <p:spPr>
          <a:xfrm>
            <a:off x="8459349" y="4751266"/>
            <a:ext cx="221700" cy="133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6794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6794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6794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6794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6794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6794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6794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6794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794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67945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2">
  <p:cSld name="Blank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30"/>
          <p:cNvSpPr txBox="1"/>
          <p:nvPr>
            <p:ph idx="1" type="body"/>
          </p:nvPr>
        </p:nvSpPr>
        <p:spPr>
          <a:xfrm>
            <a:off x="0" y="1"/>
            <a:ext cx="9144000" cy="9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294875" spcFirstLastPara="1" rIns="68575" wrap="square" tIns="294875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505050"/>
              </a:buClr>
              <a:buSzPts val="3300"/>
              <a:buNone/>
              <a:defRPr sz="3300">
                <a:solidFill>
                  <a:srgbClr val="505050"/>
                </a:solidFill>
              </a:defRPr>
            </a:lvl1pPr>
            <a:lvl2pPr indent="-317500" lvl="1" marL="9144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1100"/>
            </a:lvl2pPr>
            <a:lvl3pPr indent="-317500" lvl="2" marL="13716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1100"/>
            </a:lvl3pPr>
            <a:lvl4pPr indent="-317500" lvl="3" marL="18288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100"/>
            </a:lvl4pPr>
            <a:lvl5pPr indent="-317500" lvl="4" marL="22860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1100"/>
            </a:lvl5pPr>
            <a:lvl6pPr indent="-317500" lvl="5" marL="27432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1100"/>
            </a:lvl6pPr>
            <a:lvl7pPr indent="-317500" lvl="6" marL="32004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100"/>
            </a:lvl7pPr>
            <a:lvl8pPr indent="-317500" lvl="7" marL="36576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1100"/>
            </a:lvl8pPr>
            <a:lvl9pPr indent="-317500" lvl="8" marL="4114800" algn="l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 sz="1100"/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 1">
  <p:cSld name="Title and Content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1"/>
          <p:cNvSpPr txBox="1"/>
          <p:nvPr>
            <p:ph type="title"/>
          </p:nvPr>
        </p:nvSpPr>
        <p:spPr>
          <a:xfrm>
            <a:off x="262883" y="49127"/>
            <a:ext cx="8618100" cy="635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2800">
                <a:solidFill>
                  <a:srgbClr val="002549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/>
        </p:txBody>
      </p:sp>
      <p:sp>
        <p:nvSpPr>
          <p:cNvPr id="126" name="Google Shape;126;p31"/>
          <p:cNvSpPr txBox="1"/>
          <p:nvPr>
            <p:ph idx="1" type="body"/>
          </p:nvPr>
        </p:nvSpPr>
        <p:spPr>
          <a:xfrm>
            <a:off x="379106" y="1306127"/>
            <a:ext cx="8385900" cy="10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1300">
                <a:solidFill>
                  <a:srgbClr val="565A5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3pPr>
            <a:lvl4pPr indent="-2286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4pPr>
            <a:lvl5pPr indent="-2286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5pPr>
            <a:lvl6pPr indent="-2286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6pPr>
            <a:lvl7pPr indent="-2286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7pPr>
            <a:lvl8pPr indent="-2286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8pPr>
            <a:lvl9pPr indent="-2286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None/>
              <a:defRPr sz="1200"/>
            </a:lvl9pPr>
          </a:lstStyle>
          <a:p/>
        </p:txBody>
      </p:sp>
      <p:sp>
        <p:nvSpPr>
          <p:cNvPr id="127" name="Google Shape;127;p31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8" name="Google Shape;128;p31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9" name="Google Shape;129;p31"/>
          <p:cNvSpPr txBox="1"/>
          <p:nvPr>
            <p:ph idx="12" type="sldNum"/>
          </p:nvPr>
        </p:nvSpPr>
        <p:spPr>
          <a:xfrm>
            <a:off x="7065973" y="4863318"/>
            <a:ext cx="1886700" cy="2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127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9E948E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127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9E948E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127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9E948E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127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9E948E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127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9E948E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127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9E948E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127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9E948E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127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9E948E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127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9E948E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Group</a:t>
            </a: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/>
              <a:t>Presentation</a:t>
            </a: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/>
              <a:t>|</a:t>
            </a: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/>
              <a:t>February</a:t>
            </a: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/>
              <a:t>2016</a:t>
            </a:r>
            <a:endParaRPr sz="1200">
              <a:solidFill>
                <a:schemeClr val="dk2"/>
              </a:solidFill>
            </a:endParaRPr>
          </a:p>
          <a:p>
            <a:pPr indent="0" lvl="0" marL="0" marR="0" rtl="0" algn="ctr">
              <a:spcBef>
                <a:spcPts val="500"/>
              </a:spcBef>
              <a:spcAft>
                <a:spcPts val="0"/>
              </a:spcAft>
              <a:buSzPts val="500"/>
              <a:buNone/>
            </a:pPr>
            <a:r>
              <a:rPr lang="en" sz="500"/>
              <a:t>Copyright</a:t>
            </a:r>
            <a:r>
              <a:rPr lang="en" sz="5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500"/>
              <a:t>©</a:t>
            </a:r>
            <a:r>
              <a:rPr lang="en" sz="5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500"/>
              <a:t>Capgemini</a:t>
            </a:r>
            <a:r>
              <a:rPr lang="en" sz="5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500"/>
              <a:t>2016.</a:t>
            </a:r>
            <a:r>
              <a:rPr lang="en" sz="5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500"/>
              <a:t>All</a:t>
            </a:r>
            <a:r>
              <a:rPr lang="en" sz="5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500"/>
              <a:t>Rights</a:t>
            </a:r>
            <a:r>
              <a:rPr lang="en" sz="5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500"/>
              <a:t>Reserved</a:t>
            </a:r>
            <a:fld id="{00000000-1234-1234-1234-123412341234}" type="slidenum">
              <a:rPr baseline="30000" lang="en" sz="900"/>
              <a:t>‹#›</a:t>
            </a:fld>
            <a:r>
              <a:rPr baseline="30000" lang="en" sz="900"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endParaRPr baseline="30000" sz="9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ide Content">
  <p:cSld name="CUSTOM_2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/>
          <p:nvPr>
            <p:ph type="title"/>
          </p:nvPr>
        </p:nvSpPr>
        <p:spPr>
          <a:xfrm>
            <a:off x="2929500" y="206000"/>
            <a:ext cx="5757300" cy="460500"/>
          </a:xfrm>
          <a:prstGeom prst="rect">
            <a:avLst/>
          </a:prstGeom>
          <a:noFill/>
          <a:ln>
            <a:noFill/>
          </a:ln>
        </p:spPr>
        <p:txBody>
          <a:bodyPr anchorCtr="0" anchor="t" bIns="76200" lIns="76200" spcFirstLastPara="1" rIns="76200" wrap="square" tIns="762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" type="body"/>
          </p:nvPr>
        </p:nvSpPr>
        <p:spPr>
          <a:xfrm>
            <a:off x="2929327" y="830625"/>
            <a:ext cx="5757300" cy="3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6200" lIns="76200" spcFirstLastPara="1" rIns="76200" wrap="square" tIns="7620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Open Sans Light"/>
              <a:buChar char="●"/>
              <a:defRPr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indent="-3175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Char char="●"/>
              <a:defRPr/>
            </a:lvl4pPr>
            <a:lvl5pPr indent="-3048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Char char="○"/>
              <a:defRPr/>
            </a:lvl5pPr>
            <a:lvl6pPr indent="-2921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2" type="sldNum"/>
          </p:nvPr>
        </p:nvSpPr>
        <p:spPr>
          <a:xfrm>
            <a:off x="8409809" y="46736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2" name="Google Shape;22;p4"/>
          <p:cNvSpPr txBox="1"/>
          <p:nvPr/>
        </p:nvSpPr>
        <p:spPr>
          <a:xfrm>
            <a:off x="425975" y="4632525"/>
            <a:ext cx="3977100" cy="27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" sz="700" u="none" cap="none" strike="noStrike">
                <a:solidFill>
                  <a:srgbClr val="666666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©ThoughtWorks </a:t>
            </a:r>
            <a:r>
              <a:rPr b="0" i="0" lang="en" sz="700" u="none" cap="none" strike="noStrike">
                <a:solidFill>
                  <a:schemeClr val="dk2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2018</a:t>
            </a:r>
            <a:r>
              <a:rPr b="0" i="0" lang="en" sz="700" u="none" cap="none" strike="noStrike">
                <a:solidFill>
                  <a:srgbClr val="666666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 Commercial in Confidence</a:t>
            </a:r>
            <a:endParaRPr b="0" i="0" sz="700" u="none" cap="none" strike="noStrike">
              <a:solidFill>
                <a:srgbClr val="666666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ecklist">
  <p:cSld name="CUSTOM_3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457200" y="205988"/>
            <a:ext cx="8229600" cy="460500"/>
          </a:xfrm>
          <a:prstGeom prst="rect">
            <a:avLst/>
          </a:prstGeom>
          <a:noFill/>
          <a:ln>
            <a:noFill/>
          </a:ln>
        </p:spPr>
        <p:txBody>
          <a:bodyPr anchorCtr="0" anchor="t" bIns="76200" lIns="76200" spcFirstLastPara="1" rIns="76200" wrap="square" tIns="762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457200" y="830625"/>
            <a:ext cx="5401500" cy="3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6200" lIns="76200" spcFirstLastPara="1" rIns="76200" wrap="square" tIns="7620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Open Sans Light"/>
              <a:buChar char="●"/>
              <a:defRPr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indent="-3175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Char char="●"/>
              <a:defRPr/>
            </a:lvl4pPr>
            <a:lvl5pPr indent="-3048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Char char="○"/>
              <a:defRPr/>
            </a:lvl5pPr>
            <a:lvl6pPr indent="-2921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2" type="sldNum"/>
          </p:nvPr>
        </p:nvSpPr>
        <p:spPr>
          <a:xfrm>
            <a:off x="8409809" y="46736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425975" y="4632525"/>
            <a:ext cx="3977100" cy="27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" sz="700" u="none" cap="none" strike="noStrike">
                <a:solidFill>
                  <a:srgbClr val="666666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©ThoughtWorks </a:t>
            </a:r>
            <a:r>
              <a:rPr b="0" i="0" lang="en" sz="700" u="none" cap="none" strike="noStrike">
                <a:solidFill>
                  <a:schemeClr val="dk2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2018</a:t>
            </a:r>
            <a:r>
              <a:rPr b="0" i="0" lang="en" sz="700" u="none" cap="none" strike="noStrike">
                <a:solidFill>
                  <a:srgbClr val="666666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 Commercial in Confidence</a:t>
            </a:r>
            <a:endParaRPr b="0" i="0" sz="700" u="none" cap="none" strike="noStrike">
              <a:solidFill>
                <a:srgbClr val="666666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lt">
  <p:cSld name="CUSTOM_4">
    <p:bg>
      <p:bgPr>
        <a:solidFill>
          <a:srgbClr val="00BCCD"/>
        </a:solid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oogle Shape;29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23451" y="4283499"/>
            <a:ext cx="1882849" cy="570001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6"/>
          <p:cNvSpPr txBox="1"/>
          <p:nvPr>
            <p:ph type="title"/>
          </p:nvPr>
        </p:nvSpPr>
        <p:spPr>
          <a:xfrm>
            <a:off x="457200" y="2321728"/>
            <a:ext cx="8229600" cy="1661700"/>
          </a:xfrm>
          <a:prstGeom prst="rect">
            <a:avLst/>
          </a:prstGeom>
          <a:noFill/>
          <a:ln>
            <a:noFill/>
          </a:ln>
        </p:spPr>
        <p:txBody>
          <a:bodyPr anchorCtr="0" anchor="b" bIns="76200" lIns="76200" spcFirstLastPara="1" rIns="76200" wrap="square" tIns="762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52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5600">
                <a:solidFill>
                  <a:srgbClr val="FFFFF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5600">
                <a:solidFill>
                  <a:srgbClr val="FFFFF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5600">
                <a:solidFill>
                  <a:srgbClr val="FFFFF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5600">
                <a:solidFill>
                  <a:srgbClr val="FFFFF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5600">
                <a:solidFill>
                  <a:srgbClr val="FFFFF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5600">
                <a:solidFill>
                  <a:srgbClr val="FFFFF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5600">
                <a:solidFill>
                  <a:srgbClr val="FFFFF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56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31" name="Google Shape;31;p6"/>
          <p:cNvSpPr txBox="1"/>
          <p:nvPr>
            <p:ph idx="1" type="subTitle"/>
          </p:nvPr>
        </p:nvSpPr>
        <p:spPr>
          <a:xfrm>
            <a:off x="457200" y="3856725"/>
            <a:ext cx="8135400" cy="384000"/>
          </a:xfrm>
          <a:prstGeom prst="rect">
            <a:avLst/>
          </a:prstGeom>
          <a:noFill/>
          <a:ln>
            <a:noFill/>
          </a:ln>
        </p:spPr>
        <p:txBody>
          <a:bodyPr anchorCtr="0" anchor="t" bIns="76200" lIns="76200" spcFirstLastPara="1" rIns="76200" wrap="square" tIns="76200">
            <a:no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i="1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lvl="1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/>
            </a:lvl6pPr>
            <a:lvl7pPr lvl="6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/>
            </a:lvl7pPr>
            <a:lvl8pPr lvl="7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/>
            </a:lvl8pPr>
            <a:lvl9pPr lvl="8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lt Reversed">
  <p:cSld name="CUSTOM_4_1">
    <p:bg>
      <p:bgPr>
        <a:solidFill>
          <a:schemeClr val="lt1"/>
        </a:solidFill>
      </p:bgPr>
    </p:bg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>
            <p:ph type="title"/>
          </p:nvPr>
        </p:nvSpPr>
        <p:spPr>
          <a:xfrm>
            <a:off x="457200" y="2321728"/>
            <a:ext cx="8229600" cy="1661700"/>
          </a:xfrm>
          <a:prstGeom prst="rect">
            <a:avLst/>
          </a:prstGeom>
          <a:noFill/>
          <a:ln>
            <a:noFill/>
          </a:ln>
        </p:spPr>
        <p:txBody>
          <a:bodyPr anchorCtr="0" anchor="b" bIns="76200" lIns="76200" spcFirstLastPara="1" rIns="76200" wrap="square" tIns="762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5200">
                <a:solidFill>
                  <a:srgbClr val="00BCC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5600">
                <a:solidFill>
                  <a:srgbClr val="FFFFF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5600">
                <a:solidFill>
                  <a:srgbClr val="FFFFF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5600">
                <a:solidFill>
                  <a:srgbClr val="FFFFF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5600">
                <a:solidFill>
                  <a:srgbClr val="FFFFF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5600">
                <a:solidFill>
                  <a:srgbClr val="FFFFF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5600">
                <a:solidFill>
                  <a:srgbClr val="FFFFF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5600">
                <a:solidFill>
                  <a:srgbClr val="FFFFF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56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34" name="Google Shape;34;p7"/>
          <p:cNvSpPr txBox="1"/>
          <p:nvPr>
            <p:ph idx="1" type="subTitle"/>
          </p:nvPr>
        </p:nvSpPr>
        <p:spPr>
          <a:xfrm>
            <a:off x="457200" y="3856725"/>
            <a:ext cx="8135400" cy="384000"/>
          </a:xfrm>
          <a:prstGeom prst="rect">
            <a:avLst/>
          </a:prstGeom>
          <a:noFill/>
          <a:ln>
            <a:noFill/>
          </a:ln>
        </p:spPr>
        <p:txBody>
          <a:bodyPr anchorCtr="0" anchor="t" bIns="76200" lIns="76200" spcFirstLastPara="1" rIns="76200" wrap="square" tIns="76200">
            <a:no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i="1">
                <a:solidFill>
                  <a:srgbClr val="434343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lvl="1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/>
            </a:lvl6pPr>
            <a:lvl7pPr lvl="6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/>
            </a:lvl7pPr>
            <a:lvl8pPr lvl="7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/>
            </a:lvl8pPr>
            <a:lvl9pPr lvl="8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ong Form">
  <p:cSld name="CUSTOM_5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/>
          <p:nvPr>
            <p:ph type="title"/>
          </p:nvPr>
        </p:nvSpPr>
        <p:spPr>
          <a:xfrm>
            <a:off x="457200" y="205988"/>
            <a:ext cx="2391900" cy="460500"/>
          </a:xfrm>
          <a:prstGeom prst="rect">
            <a:avLst/>
          </a:prstGeom>
          <a:noFill/>
          <a:ln>
            <a:noFill/>
          </a:ln>
        </p:spPr>
        <p:txBody>
          <a:bodyPr anchorCtr="0" anchor="t" bIns="76200" lIns="76200" spcFirstLastPara="1" rIns="76200" wrap="square" tIns="762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7" name="Google Shape;37;p8"/>
          <p:cNvSpPr txBox="1"/>
          <p:nvPr>
            <p:ph idx="1" type="body"/>
          </p:nvPr>
        </p:nvSpPr>
        <p:spPr>
          <a:xfrm>
            <a:off x="3153510" y="205988"/>
            <a:ext cx="5454600" cy="3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6200" lIns="76200" spcFirstLastPara="1" rIns="76200" wrap="square" tIns="7620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Open Sans Light"/>
              <a:buChar char="●"/>
              <a:defRPr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indent="-3175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Char char="●"/>
              <a:defRPr/>
            </a:lvl4pPr>
            <a:lvl5pPr indent="-3048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Char char="○"/>
              <a:defRPr/>
            </a:lvl5pPr>
            <a:lvl6pPr indent="-2921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8" name="Google Shape;38;p8"/>
          <p:cNvSpPr txBox="1"/>
          <p:nvPr>
            <p:ph idx="12" type="sldNum"/>
          </p:nvPr>
        </p:nvSpPr>
        <p:spPr>
          <a:xfrm>
            <a:off x="8409809" y="46736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9" name="Google Shape;39;p8"/>
          <p:cNvSpPr txBox="1"/>
          <p:nvPr/>
        </p:nvSpPr>
        <p:spPr>
          <a:xfrm>
            <a:off x="425975" y="4632525"/>
            <a:ext cx="3977100" cy="27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" sz="700" u="none" cap="none" strike="noStrike">
                <a:solidFill>
                  <a:srgbClr val="666666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©ThoughtWorks </a:t>
            </a:r>
            <a:r>
              <a:rPr b="0" i="0" lang="en" sz="700" u="none" cap="none" strike="noStrike">
                <a:solidFill>
                  <a:schemeClr val="dk2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2018</a:t>
            </a:r>
            <a:r>
              <a:rPr b="0" i="0" lang="en" sz="700" u="none" cap="none" strike="noStrike">
                <a:solidFill>
                  <a:srgbClr val="666666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 Commercial in Confidence</a:t>
            </a:r>
            <a:endParaRPr b="0" i="0" sz="700" u="none" cap="none" strike="noStrike">
              <a:solidFill>
                <a:srgbClr val="666666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CUSTOM_6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9"/>
          <p:cNvSpPr txBox="1"/>
          <p:nvPr>
            <p:ph idx="1" type="body"/>
          </p:nvPr>
        </p:nvSpPr>
        <p:spPr>
          <a:xfrm>
            <a:off x="1424550" y="1708830"/>
            <a:ext cx="6294900" cy="1725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6200" lIns="76200" spcFirstLastPara="1" rIns="76200" wrap="square" tIns="76200">
            <a:noAutofit/>
          </a:bodyPr>
          <a:lstStyle>
            <a:lvl1pPr indent="-342900" lvl="0" marL="4572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B7B7B7"/>
              </a:buClr>
              <a:buSzPts val="1800"/>
              <a:buChar char="●"/>
              <a:defRPr i="1">
                <a:solidFill>
                  <a:srgbClr val="B7B7B7"/>
                </a:solidFill>
              </a:defRPr>
            </a:lvl1pPr>
            <a:lvl2pPr indent="-317500" lvl="1" marL="9144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1400"/>
              <a:buChar char="○"/>
              <a:defRPr i="1">
                <a:solidFill>
                  <a:srgbClr val="B7B7B7"/>
                </a:solidFill>
              </a:defRPr>
            </a:lvl2pPr>
            <a:lvl3pPr indent="-317500" lvl="2" marL="13716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1400"/>
              <a:buChar char="■"/>
              <a:defRPr i="1">
                <a:solidFill>
                  <a:srgbClr val="B7B7B7"/>
                </a:solidFill>
              </a:defRPr>
            </a:lvl3pPr>
            <a:lvl4pPr indent="-317500" lvl="3" marL="18288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1400"/>
              <a:buChar char="●"/>
              <a:defRPr i="1">
                <a:solidFill>
                  <a:srgbClr val="B7B7B7"/>
                </a:solidFill>
              </a:defRPr>
            </a:lvl4pPr>
            <a:lvl5pPr indent="-304800" lvl="4" marL="22860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1200"/>
              <a:buChar char="○"/>
              <a:defRPr i="1">
                <a:solidFill>
                  <a:srgbClr val="B7B7B7"/>
                </a:solidFill>
              </a:defRPr>
            </a:lvl5pPr>
            <a:lvl6pPr indent="-292100" lvl="5" marL="2743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1000"/>
              <a:buChar char="■"/>
              <a:defRPr i="1">
                <a:solidFill>
                  <a:srgbClr val="B7B7B7"/>
                </a:solidFill>
              </a:defRPr>
            </a:lvl6pPr>
            <a:lvl7pPr indent="-292100" lvl="6" marL="32004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1000"/>
              <a:buChar char="●"/>
              <a:defRPr i="1">
                <a:solidFill>
                  <a:srgbClr val="B7B7B7"/>
                </a:solidFill>
              </a:defRPr>
            </a:lvl7pPr>
            <a:lvl8pPr indent="-292100" lvl="7" marL="36576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1000"/>
              <a:buChar char="○"/>
              <a:defRPr i="1">
                <a:solidFill>
                  <a:srgbClr val="B7B7B7"/>
                </a:solidFill>
              </a:defRPr>
            </a:lvl8pPr>
            <a:lvl9pPr indent="-292100" lvl="8" marL="4114800" algn="ctr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B7B7B7"/>
              </a:buClr>
              <a:buSzPts val="1000"/>
              <a:buChar char="■"/>
              <a:defRPr i="1">
                <a:solidFill>
                  <a:srgbClr val="B7B7B7"/>
                </a:solidFill>
              </a:defRPr>
            </a:lvl9pPr>
          </a:lstStyle>
          <a:p/>
        </p:txBody>
      </p:sp>
      <p:sp>
        <p:nvSpPr>
          <p:cNvPr id="42" name="Google Shape;42;p9"/>
          <p:cNvSpPr txBox="1"/>
          <p:nvPr>
            <p:ph idx="12" type="sldNum"/>
          </p:nvPr>
        </p:nvSpPr>
        <p:spPr>
          <a:xfrm>
            <a:off x="8409809" y="46736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B7B7B7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B7B7B7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B7B7B7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B7B7B7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B7B7B7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B7B7B7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B7B7B7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B7B7B7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B7B7B7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3" name="Google Shape;43;p9"/>
          <p:cNvSpPr txBox="1"/>
          <p:nvPr/>
        </p:nvSpPr>
        <p:spPr>
          <a:xfrm>
            <a:off x="425975" y="4632525"/>
            <a:ext cx="3977100" cy="27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" sz="700" u="none" cap="none" strike="noStrike">
                <a:solidFill>
                  <a:srgbClr val="666666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©ThoughtWorks </a:t>
            </a:r>
            <a:r>
              <a:rPr b="0" i="0" lang="en" sz="700" u="none" cap="none" strike="noStrike">
                <a:solidFill>
                  <a:schemeClr val="dk2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2018</a:t>
            </a:r>
            <a:r>
              <a:rPr b="0" i="0" lang="en" sz="700" u="none" cap="none" strike="noStrike">
                <a:solidFill>
                  <a:srgbClr val="666666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 Commercial in Confidence</a:t>
            </a:r>
            <a:endParaRPr b="0" i="0" sz="700" u="none" cap="none" strike="noStrike">
              <a:solidFill>
                <a:srgbClr val="666666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with Title">
  <p:cSld name="CUSTOM_7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 txBox="1"/>
          <p:nvPr>
            <p:ph type="title"/>
          </p:nvPr>
        </p:nvSpPr>
        <p:spPr>
          <a:xfrm>
            <a:off x="433650" y="278600"/>
            <a:ext cx="8276700" cy="853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6200" lIns="76200" spcFirstLastPara="1" rIns="76200" wrap="square" tIns="762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6" name="Google Shape;46;p10"/>
          <p:cNvSpPr txBox="1"/>
          <p:nvPr>
            <p:ph idx="12" type="sldNum"/>
          </p:nvPr>
        </p:nvSpPr>
        <p:spPr>
          <a:xfrm>
            <a:off x="8409809" y="46736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7" name="Google Shape;47;p10"/>
          <p:cNvSpPr txBox="1"/>
          <p:nvPr/>
        </p:nvSpPr>
        <p:spPr>
          <a:xfrm>
            <a:off x="425975" y="4632525"/>
            <a:ext cx="3977100" cy="27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" sz="700" u="none" cap="none" strike="noStrike">
                <a:solidFill>
                  <a:srgbClr val="666666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©ThoughtWorks </a:t>
            </a:r>
            <a:r>
              <a:rPr b="0" i="0" lang="en" sz="700" u="none" cap="none" strike="noStrike">
                <a:solidFill>
                  <a:schemeClr val="dk2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2018</a:t>
            </a:r>
            <a:r>
              <a:rPr b="0" i="0" lang="en" sz="700" u="none" cap="none" strike="noStrike">
                <a:solidFill>
                  <a:srgbClr val="666666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 Commercial in Confidence</a:t>
            </a:r>
            <a:endParaRPr b="0" i="0" sz="700" u="none" cap="none" strike="noStrike">
              <a:solidFill>
                <a:srgbClr val="666666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5" Type="http://schemas.openxmlformats.org/officeDocument/2006/relationships/slideLayout" Target="../slideLayouts/slideLayout16.xml"/><Relationship Id="rId19" Type="http://schemas.openxmlformats.org/officeDocument/2006/relationships/theme" Target="../theme/theme2.xml"/><Relationship Id="rId6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29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05988"/>
            <a:ext cx="8229600" cy="460500"/>
          </a:xfrm>
          <a:prstGeom prst="rect">
            <a:avLst/>
          </a:prstGeom>
          <a:noFill/>
          <a:ln>
            <a:noFill/>
          </a:ln>
        </p:spPr>
        <p:txBody>
          <a:bodyPr anchorCtr="0" anchor="t" bIns="76200" lIns="76200" spcFirstLastPara="1" rIns="76200" wrap="square" tIns="762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Open Sans Light"/>
              <a:buNone/>
              <a:defRPr b="0" i="0" sz="2400" u="none" cap="none" strike="noStrike">
                <a:solidFill>
                  <a:srgbClr val="000000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  <a:defRPr b="1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  <a:defRPr b="1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  <a:defRPr b="1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  <a:defRPr b="1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  <a:defRPr b="1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  <a:defRPr b="1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  <a:defRPr b="1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  <a:defRPr b="1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762885"/>
            <a:ext cx="8229600" cy="3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6200" lIns="76200" spcFirstLastPara="1" rIns="76200" wrap="square" tIns="76200">
            <a:noAutofit/>
          </a:bodyPr>
          <a:lstStyle>
            <a:lvl1pPr indent="-342900" lvl="0" marL="4572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04800" lvl="4" marL="22860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○"/>
              <a:defRPr b="0" i="0" sz="1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292100" lvl="5" marL="2743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Open Sans"/>
              <a:buChar char="■"/>
              <a:defRPr b="0" i="0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292100" lvl="6" marL="3200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Open Sans"/>
              <a:buChar char="●"/>
              <a:defRPr b="0" i="0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292100" lvl="7" marL="3657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Open Sans"/>
              <a:buChar char="○"/>
              <a:defRPr b="0" i="0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292100" lvl="8" marL="411480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000"/>
              <a:buFont typeface="Open Sans"/>
              <a:buChar char="■"/>
              <a:defRPr b="0" i="0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09809" y="46736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8" name="Google Shape;58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9" name="Google Shape;59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  <p:sldLayoutId id="2147483674" r:id="rId16"/>
    <p:sldLayoutId id="2147483675" r:id="rId17"/>
    <p:sldLayoutId id="2147483676" r:id="rId1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Relationship Id="rId4" Type="http://schemas.openxmlformats.org/officeDocument/2006/relationships/image" Target="../media/image3.png"/><Relationship Id="rId5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docs.google.com/spreadsheets/d/1P8lcsCxEXKYk7oZVoHrS6rhNmqdPz4bHfzmsmWq4akQ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us.nttdata.com/en/-/media/assets/white-paper/digital-moving-to-the-cloud-whitepaper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58B9"/>
        </a:solidFill>
      </p:bgPr>
    </p:bg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32"/>
          <p:cNvSpPr txBox="1"/>
          <p:nvPr>
            <p:ph type="title"/>
          </p:nvPr>
        </p:nvSpPr>
        <p:spPr>
          <a:xfrm>
            <a:off x="457200" y="1268465"/>
            <a:ext cx="8229600" cy="193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6200" lIns="76200" spcFirstLastPara="1" rIns="76200" wrap="square" tIns="762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 sz="4200">
                <a:latin typeface="Open Sans ExtraBold"/>
                <a:ea typeface="Open Sans ExtraBold"/>
                <a:cs typeface="Open Sans ExtraBold"/>
                <a:sym typeface="Open Sans ExtraBold"/>
              </a:rPr>
              <a:t>Cloud Enablement Program</a:t>
            </a:r>
            <a:endParaRPr sz="4200">
              <a:latin typeface="Open Sans ExtraBold"/>
              <a:ea typeface="Open Sans ExtraBold"/>
              <a:cs typeface="Open Sans ExtraBold"/>
              <a:sym typeface="Open Sans ExtraBold"/>
            </a:endParaRPr>
          </a:p>
        </p:txBody>
      </p:sp>
      <p:pic>
        <p:nvPicPr>
          <p:cNvPr id="135" name="Google Shape;135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8192" y="410484"/>
            <a:ext cx="2626613" cy="548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32"/>
          <p:cNvPicPr preferRelativeResize="0"/>
          <p:nvPr/>
        </p:nvPicPr>
        <p:blipFill rotWithShape="1">
          <a:blip r:embed="rId4">
            <a:alphaModFix/>
          </a:blip>
          <a:srcRect b="0" l="1941" r="1949" t="0"/>
          <a:stretch/>
        </p:blipFill>
        <p:spPr>
          <a:xfrm>
            <a:off x="6542395" y="410487"/>
            <a:ext cx="2174486" cy="548640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32"/>
          <p:cNvSpPr/>
          <p:nvPr/>
        </p:nvSpPr>
        <p:spPr>
          <a:xfrm>
            <a:off x="3304875" y="1128800"/>
            <a:ext cx="2280900" cy="407400"/>
          </a:xfrm>
          <a:prstGeom prst="rect">
            <a:avLst/>
          </a:prstGeom>
          <a:solidFill>
            <a:srgbClr val="0058B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32"/>
          <p:cNvSpPr txBox="1"/>
          <p:nvPr>
            <p:ph type="title"/>
          </p:nvPr>
        </p:nvSpPr>
        <p:spPr>
          <a:xfrm>
            <a:off x="457200" y="2259065"/>
            <a:ext cx="8229600" cy="193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6200" lIns="76200" spcFirstLastPara="1" rIns="76200" wrap="square" tIns="762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 sz="1800">
                <a:latin typeface="Open Sans"/>
                <a:ea typeface="Open Sans"/>
                <a:cs typeface="Open Sans"/>
                <a:sym typeface="Open Sans"/>
              </a:rPr>
              <a:t>Workshop #2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 sz="1800">
                <a:latin typeface="Open Sans"/>
                <a:ea typeface="Open Sans"/>
                <a:cs typeface="Open Sans"/>
                <a:sym typeface="Open Sans"/>
              </a:rPr>
              <a:t>Scheda di assessment dell’applicativo e scelta della strategia di migrazione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4" name="Google Shape;254;p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56728" y="4191682"/>
            <a:ext cx="2230544" cy="675251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Google Shape;255;p41"/>
          <p:cNvSpPr txBox="1"/>
          <p:nvPr>
            <p:ph type="title"/>
          </p:nvPr>
        </p:nvSpPr>
        <p:spPr>
          <a:xfrm>
            <a:off x="457200" y="1268465"/>
            <a:ext cx="8229600" cy="193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6200" lIns="76200" spcFirstLastPara="1" rIns="76200" wrap="square" tIns="762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 sz="4200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  <a:t>Sostituzione o Re-purchase</a:t>
            </a:r>
            <a:endParaRPr sz="4200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42"/>
          <p:cNvSpPr txBox="1"/>
          <p:nvPr>
            <p:ph idx="4294967295" type="title"/>
          </p:nvPr>
        </p:nvSpPr>
        <p:spPr>
          <a:xfrm>
            <a:off x="311700" y="31431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 sz="2400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  <a:t>Sostituzione o re-purchase: overview</a:t>
            </a:r>
            <a:endParaRPr b="1" sz="2400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1" name="Google Shape;261;p42"/>
          <p:cNvSpPr txBox="1"/>
          <p:nvPr/>
        </p:nvSpPr>
        <p:spPr>
          <a:xfrm>
            <a:off x="203800" y="977100"/>
            <a:ext cx="8404500" cy="367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200" u="none" cap="none" strike="noStrike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2" name="Google Shape;262;p42"/>
          <p:cNvSpPr txBox="1"/>
          <p:nvPr/>
        </p:nvSpPr>
        <p:spPr>
          <a:xfrm>
            <a:off x="8195400" y="287700"/>
            <a:ext cx="636900" cy="297000"/>
          </a:xfrm>
          <a:prstGeom prst="rect">
            <a:avLst/>
          </a:prstGeom>
          <a:solidFill>
            <a:srgbClr val="0058B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Saas</a:t>
            </a:r>
            <a:r>
              <a:rPr b="1" i="0" lang="en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1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3" name="Google Shape;263;p42"/>
          <p:cNvSpPr txBox="1"/>
          <p:nvPr/>
        </p:nvSpPr>
        <p:spPr>
          <a:xfrm>
            <a:off x="288300" y="1209675"/>
            <a:ext cx="8567400" cy="338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Strategia di migrazione che comporta il </a:t>
            </a:r>
            <a:r>
              <a:rPr b="1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riacquisto di un applicativo </a:t>
            </a:r>
            <a:r>
              <a:rPr b="0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per sostituirlo con una</a:t>
            </a:r>
            <a:r>
              <a:rPr b="1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 soluzione SaaS.</a:t>
            </a:r>
            <a:r>
              <a:rPr b="0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 Il repurchase può essere il metodo più </a:t>
            </a:r>
            <a:r>
              <a:rPr b="1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semplice</a:t>
            </a:r>
            <a:r>
              <a:rPr b="0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, più </a:t>
            </a:r>
            <a:r>
              <a:rPr b="1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rapido</a:t>
            </a:r>
            <a:r>
              <a:rPr b="0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 e </a:t>
            </a:r>
            <a:r>
              <a:rPr b="1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meno rischioso </a:t>
            </a:r>
            <a:r>
              <a:rPr b="0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per muovere un applicativo sul Cloud. </a:t>
            </a:r>
            <a:br>
              <a:rPr b="0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0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Un'organizzazione può eliminare molti sforzi di gestione dell’infrastruttura scegliendo una soluzione SaaS dove il fornitore del servizio si occupa di questo aspetto.</a:t>
            </a:r>
            <a:endParaRPr b="0" i="0" sz="1800" u="none" cap="none" strike="noStrike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8" name="Google Shape;268;p43"/>
          <p:cNvGraphicFramePr/>
          <p:nvPr/>
        </p:nvGraphicFramePr>
        <p:xfrm>
          <a:off x="325500" y="10994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{848F5066-DEF9-4ACB-A5BB-A77AA9731105}</a:tableStyleId>
              </a:tblPr>
              <a:tblGrid>
                <a:gridCol w="2831000"/>
                <a:gridCol w="2831000"/>
                <a:gridCol w="2831000"/>
              </a:tblGrid>
              <a:tr h="381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Caratteristiche degli applicativi cui può essere applicata questa migrazione</a:t>
                      </a:r>
                      <a:endParaRPr sz="1400" u="none" cap="none" strike="noStrike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Benefici</a:t>
                      </a:r>
                      <a:endParaRPr sz="1400" u="none" cap="none" strike="noStrike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Rischi</a:t>
                      </a:r>
                      <a:endParaRPr sz="1400" u="none" cap="none" strike="noStrike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-292100" lvl="0" marL="4572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000"/>
                        <a:buFont typeface="Open Sans"/>
                        <a:buChar char="●"/>
                      </a:pPr>
                      <a:r>
                        <a:rPr b="1"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Quick wins</a:t>
                      </a: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ad esempio strumenti di </a:t>
                      </a:r>
                      <a:r>
                        <a:rPr b="1"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produttività individuale</a:t>
                      </a: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(come servizio email, storage, etc.)</a:t>
                      </a:r>
                      <a:endParaRPr sz="1000" u="none" cap="none" strike="noStrike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indent="-292100" lvl="0" marL="4572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Char char="●"/>
                      </a:pP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Applicativi </a:t>
                      </a:r>
                      <a:r>
                        <a:rPr b="1"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legacy</a:t>
                      </a: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o </a:t>
                      </a:r>
                      <a:r>
                        <a:rPr b="1"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Off-the-Shelf</a:t>
                      </a: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per i quali esiste una </a:t>
                      </a:r>
                      <a:r>
                        <a:rPr b="1"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corrispondente soluzione SaaS</a:t>
                      </a:r>
                      <a:endParaRPr b="1" sz="10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292100" lvl="0" marL="4572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000"/>
                        <a:buFont typeface="Open Sans"/>
                        <a:buChar char="●"/>
                      </a:pP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Impatto </a:t>
                      </a:r>
                      <a:r>
                        <a:rPr b="1"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immediato</a:t>
                      </a: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in termini di valore</a:t>
                      </a:r>
                      <a:endParaRPr sz="1000" u="none" cap="none" strike="noStrike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indent="-292100" lvl="0" marL="4572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000"/>
                        <a:buFont typeface="Open Sans"/>
                        <a:buChar char="●"/>
                      </a:pPr>
                      <a:r>
                        <a:rPr b="1"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Nessuna risorsa infrastrutturale necessaria</a:t>
                      </a: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, in quanto il provider si prende cura di tutto</a:t>
                      </a:r>
                      <a:endParaRPr sz="1000" u="none" cap="none" strike="noStrike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indent="-292100" lvl="0" marL="4572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000"/>
                        <a:buFont typeface="Open Sans"/>
                        <a:buChar char="●"/>
                      </a:pP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Si passa ad un </a:t>
                      </a:r>
                      <a:r>
                        <a:rPr b="1"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modello consumption-based</a:t>
                      </a: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, dove si paga solo per quello che si consuma </a:t>
                      </a:r>
                      <a:endParaRPr sz="1000" u="none" cap="none" strike="noStrike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292100" lvl="0" marL="4572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000"/>
                        <a:buFont typeface="Open Sans"/>
                        <a:buChar char="●"/>
                      </a:pP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C’è uno spostamento di costi da capex a opex (si passa a un modello subscription base) che potrebbe causare </a:t>
                      </a:r>
                      <a:r>
                        <a:rPr b="1"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disallineamento rispetto all’attuale modello di procurement</a:t>
                      </a:r>
                      <a:endParaRPr b="1" sz="1000" u="none" cap="none" strike="noStrike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indent="-292100" lvl="0" marL="4572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000"/>
                        <a:buFont typeface="Open Sans"/>
                        <a:buChar char="●"/>
                      </a:pPr>
                      <a:r>
                        <a:rPr b="1"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Rischio lock-in</a:t>
                      </a: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nel provider scelto</a:t>
                      </a:r>
                      <a:endParaRPr sz="1000" u="none" cap="none" strike="noStrike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indent="-292100" lvl="0" marL="4572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000"/>
                        <a:buFont typeface="Open Sans"/>
                        <a:buChar char="●"/>
                      </a:pPr>
                      <a:r>
                        <a:rPr b="1"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Integrazioni e dipendenze</a:t>
                      </a: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,  ad esempio: se si sostituisce il sistema Active Directory locale con una versione Cloud: quali client e applicazioni devono essere riconfigurati per utilizzare il nuovo servizio Cloud?</a:t>
                      </a:r>
                      <a:endParaRPr sz="1100" u="none" cap="none" strike="noStrike">
                        <a:solidFill>
                          <a:schemeClr val="accent2"/>
                        </a:solidFill>
                        <a:highlight>
                          <a:srgbClr val="FFFFFF"/>
                        </a:highlight>
                      </a:endParaRPr>
                    </a:p>
                    <a:p>
                      <a:pPr indent="0" lvl="0" marL="4572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69" name="Google Shape;269;p43"/>
          <p:cNvSpPr txBox="1"/>
          <p:nvPr>
            <p:ph idx="4294967295" type="title"/>
          </p:nvPr>
        </p:nvSpPr>
        <p:spPr>
          <a:xfrm>
            <a:off x="311700" y="31431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 sz="2400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  <a:t>Sostituzione o re-purchase: in dettaglio</a:t>
            </a:r>
            <a:endParaRPr b="1" sz="2400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44"/>
          <p:cNvSpPr txBox="1"/>
          <p:nvPr>
            <p:ph idx="4294967295" type="title"/>
          </p:nvPr>
        </p:nvSpPr>
        <p:spPr>
          <a:xfrm>
            <a:off x="311700" y="31431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 sz="2400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  <a:t>Sostituzione o re-purchase: criteri di scelta</a:t>
            </a:r>
            <a:endParaRPr b="1" sz="2400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5" name="Google Shape;275;p44"/>
          <p:cNvSpPr txBox="1"/>
          <p:nvPr/>
        </p:nvSpPr>
        <p:spPr>
          <a:xfrm>
            <a:off x="413725" y="1071950"/>
            <a:ext cx="8124300" cy="315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Rispetto al scheda di assessment dell'applicativo compilata nella fase di assessment vi sono determinate caratteristiche che rendono un servizio candidabile per questa strategia:</a:t>
            </a:r>
            <a:br>
              <a:rPr b="0" i="0" lang="en" sz="16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b="0" i="0" sz="16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marR="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●"/>
            </a:pPr>
            <a:r>
              <a:rPr b="0" i="0" lang="en" sz="16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Alternative SaaS</a:t>
            </a:r>
            <a:endParaRPr b="0" i="0" sz="16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marR="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●"/>
            </a:pPr>
            <a:r>
              <a:rPr b="0" i="0" lang="en" sz="16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Disponibilità di import dei dati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0" name="Google Shape;280;p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56728" y="4191682"/>
            <a:ext cx="2230544" cy="675251"/>
          </a:xfrm>
          <a:prstGeom prst="rect">
            <a:avLst/>
          </a:prstGeom>
          <a:noFill/>
          <a:ln>
            <a:noFill/>
          </a:ln>
        </p:spPr>
      </p:pic>
      <p:sp>
        <p:nvSpPr>
          <p:cNvPr id="281" name="Google Shape;281;p45"/>
          <p:cNvSpPr txBox="1"/>
          <p:nvPr>
            <p:ph type="title"/>
          </p:nvPr>
        </p:nvSpPr>
        <p:spPr>
          <a:xfrm>
            <a:off x="457200" y="1268465"/>
            <a:ext cx="8229600" cy="193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6200" lIns="76200" spcFirstLastPara="1" rIns="76200" wrap="square" tIns="762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 sz="4200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  <a:t>Trasferimento di host o Re-host</a:t>
            </a:r>
            <a:endParaRPr sz="4200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46"/>
          <p:cNvSpPr txBox="1"/>
          <p:nvPr>
            <p:ph idx="4294967295" type="title"/>
          </p:nvPr>
        </p:nvSpPr>
        <p:spPr>
          <a:xfrm>
            <a:off x="311700" y="31431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 sz="2400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  <a:t>Trasferimento di host o re-host: overview</a:t>
            </a:r>
            <a:endParaRPr b="1" sz="2400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7" name="Google Shape;287;p46"/>
          <p:cNvSpPr txBox="1"/>
          <p:nvPr/>
        </p:nvSpPr>
        <p:spPr>
          <a:xfrm>
            <a:off x="288300" y="1030775"/>
            <a:ext cx="8567400" cy="338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Strategia di migrazione che comporta il </a:t>
            </a:r>
            <a:r>
              <a:rPr b="1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trasferimento dell’applicativo, dei suoi dati e del traffico in Cloud senza modificarne il codice</a:t>
            </a:r>
            <a:r>
              <a:rPr b="0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 e andando a rifinire solo i dettagli di configurazione necessari. L’applicativo viene visto come una black-box da trasportare in Cloud. </a:t>
            </a:r>
            <a:br>
              <a:rPr b="0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0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E’ generalmente l’</a:t>
            </a:r>
            <a:r>
              <a:rPr b="1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approccio meno costoso e più veloce da implementare </a:t>
            </a:r>
            <a:r>
              <a:rPr b="0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ma anche quello che </a:t>
            </a:r>
            <a:r>
              <a:rPr b="1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evidenzia meno i benefici </a:t>
            </a:r>
            <a:r>
              <a:rPr b="0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che il Cloud può apportare</a:t>
            </a:r>
            <a:r>
              <a:rPr b="1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all’organizzazione.</a:t>
            </a:r>
            <a:br>
              <a:rPr b="0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br>
              <a:rPr b="0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Può essere eseguito sia </a:t>
            </a:r>
            <a:r>
              <a:rPr b="1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manualmente</a:t>
            </a:r>
            <a:r>
              <a:rPr b="0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 che con dei </a:t>
            </a:r>
            <a:r>
              <a:rPr b="1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tool automatici</a:t>
            </a:r>
            <a:r>
              <a:rPr b="0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b="0" i="0" sz="1800" u="none" cap="none" strike="noStrike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45720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accent2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288" name="Google Shape;288;p46"/>
          <p:cNvSpPr txBox="1"/>
          <p:nvPr/>
        </p:nvSpPr>
        <p:spPr>
          <a:xfrm>
            <a:off x="7660150" y="287700"/>
            <a:ext cx="1172400" cy="297000"/>
          </a:xfrm>
          <a:prstGeom prst="rect">
            <a:avLst/>
          </a:prstGeom>
          <a:solidFill>
            <a:srgbClr val="0058B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PaaS o IaaS</a:t>
            </a:r>
            <a:r>
              <a:rPr b="1" i="0" lang="en" sz="11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47"/>
          <p:cNvSpPr txBox="1"/>
          <p:nvPr>
            <p:ph idx="4294967295" type="title"/>
          </p:nvPr>
        </p:nvSpPr>
        <p:spPr>
          <a:xfrm>
            <a:off x="311700" y="31431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 sz="2400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  <a:t>Trasferimento di host o re-host: in dettaglio</a:t>
            </a:r>
            <a:endParaRPr b="1" sz="2400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294" name="Google Shape;294;p47"/>
          <p:cNvGraphicFramePr/>
          <p:nvPr/>
        </p:nvGraphicFramePr>
        <p:xfrm>
          <a:off x="325500" y="11106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{848F5066-DEF9-4ACB-A5BB-A77AA9731105}</a:tableStyleId>
              </a:tblPr>
              <a:tblGrid>
                <a:gridCol w="2831000"/>
                <a:gridCol w="2954000"/>
                <a:gridCol w="2708000"/>
              </a:tblGrid>
              <a:tr h="381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Caratteristiche degli applicativi cui può essere applicata questa migrazione</a:t>
                      </a:r>
                      <a:endParaRPr sz="1400" u="none" cap="none" strike="noStrike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Benefici</a:t>
                      </a:r>
                      <a:endParaRPr sz="1400" u="none" cap="none" strike="noStrike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Rischi</a:t>
                      </a:r>
                      <a:endParaRPr sz="1400" u="none" cap="none" strike="noStrike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-292100" lvl="0" marL="4572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000"/>
                        <a:buFont typeface="Open Sans"/>
                        <a:buChar char="●"/>
                      </a:pP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Applicativi </a:t>
                      </a:r>
                      <a:r>
                        <a:rPr b="1"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off-the-shelf di terze parti</a:t>
                      </a: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</a:t>
                      </a:r>
                      <a:endParaRPr sz="1000" u="none" cap="none" strike="noStrike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indent="-292100" lvl="0" marL="4572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000"/>
                        <a:buFont typeface="Open Sans"/>
                        <a:buChar char="●"/>
                      </a:pP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Applicativi non critici, monoliti, legacy</a:t>
                      </a:r>
                      <a:endParaRPr sz="1000" u="none" cap="none" strike="noStrike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indent="-292100" lvl="0" marL="4572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000"/>
                        <a:buFont typeface="Open Sans"/>
                        <a:buChar char="●"/>
                      </a:pP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Applicativi con </a:t>
                      </a:r>
                      <a:r>
                        <a:rPr b="1"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molte integrazioni</a:t>
                      </a: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con prodotti/servizi/librerie di terze parti</a:t>
                      </a:r>
                      <a:endParaRPr sz="1000" u="none" cap="none" strike="noStrike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indent="-292100" lvl="0" marL="4572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000"/>
                        <a:buFont typeface="Open Sans"/>
                        <a:buChar char="●"/>
                      </a:pP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Applicativi legacy </a:t>
                      </a:r>
                      <a:r>
                        <a:rPr b="1"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senza accesso al source code</a:t>
                      </a:r>
                      <a:endParaRPr b="1" sz="1000" u="none" cap="none" strike="noStrike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indent="-292100" lvl="0" marL="4572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000"/>
                        <a:buFont typeface="Open Sans"/>
                        <a:buChar char="●"/>
                      </a:pP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Applicativi strettamente correlati (</a:t>
                      </a:r>
                      <a:r>
                        <a:rPr b="1"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molte dipendenze</a:t>
                      </a: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), molto </a:t>
                      </a:r>
                      <a:r>
                        <a:rPr b="1"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difficili da separare</a:t>
                      </a: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nelle loro parti </a:t>
                      </a:r>
                      <a:endParaRPr sz="1000" u="none" cap="none" strike="noStrike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indent="-292100" lvl="0" marL="4572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000"/>
                        <a:buFont typeface="Open Sans"/>
                        <a:buChar char="●"/>
                      </a:pP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Applicativi che hanno un </a:t>
                      </a:r>
                      <a:r>
                        <a:rPr b="1"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grosso impatto sulle risorse infrastrutturali </a:t>
                      </a:r>
                      <a:endParaRPr b="1" sz="1000" u="none" cap="none" strike="noStrike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indent="-292100" lvl="0" marL="4572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000"/>
                        <a:buFont typeface="Open Sans"/>
                        <a:buChar char="●"/>
                      </a:pP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Applicativi </a:t>
                      </a:r>
                      <a:r>
                        <a:rPr b="1"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stagnanti</a:t>
                      </a:r>
                      <a:endParaRPr b="1" sz="10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292100" lvl="0" marL="4572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000"/>
                        <a:buFont typeface="Open Sans"/>
                        <a:buChar char="●"/>
                      </a:pPr>
                      <a:r>
                        <a:rPr b="1"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Risparmi immediati</a:t>
                      </a: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a livello di infrastruttura e gestione (potenziali risparmi </a:t>
                      </a:r>
                      <a:r>
                        <a:rPr b="1"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fino al 30%</a:t>
                      </a: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) grazie alle risorse liberate. Modello finanziario da CapEx a OpEx. </a:t>
                      </a:r>
                      <a:endParaRPr sz="1000" u="none" cap="none" strike="noStrike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indent="-292100" lvl="0" marL="4572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000"/>
                        <a:buFont typeface="Open Sans"/>
                        <a:buChar char="●"/>
                      </a:pP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Applicazioni possono essere più facilmente ottimizzate o re-architected una volta già sul Cloud</a:t>
                      </a:r>
                      <a:endParaRPr sz="1000" u="none" cap="none" strike="noStrike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indent="-292100" lvl="0" marL="4572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000"/>
                        <a:buFont typeface="Open Sans"/>
                        <a:buChar char="●"/>
                      </a:pP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Infrastruttura flessibile e scalabile ad occorrenza. Dynamic resource management </a:t>
                      </a:r>
                      <a:endParaRPr sz="1000" u="none" cap="none" strike="noStrike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indent="-292100" lvl="0" marL="4572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000"/>
                        <a:buFont typeface="Open Sans"/>
                        <a:buChar char="●"/>
                      </a:pP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Questo approccio offre un </a:t>
                      </a:r>
                      <a:r>
                        <a:rPr b="1"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processo più veloce e meno costoso</a:t>
                      </a: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rispetto ad un re-platform o re-architect</a:t>
                      </a:r>
                      <a:endParaRPr sz="10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292100" lvl="0" marL="4572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000"/>
                        <a:buFont typeface="Open Sans"/>
                        <a:buChar char="●"/>
                      </a:pP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Rischio che il semplice rehosting provochi </a:t>
                      </a:r>
                      <a:r>
                        <a:rPr b="1"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problemi di performance</a:t>
                      </a: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(quindi ci sarà poi bisogno di aggiustamenti)</a:t>
                      </a:r>
                      <a:endParaRPr sz="1000" u="none" cap="none" strike="noStrike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indent="-292100" lvl="0" marL="4572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000"/>
                        <a:buFont typeface="Open Sans"/>
                        <a:buChar char="●"/>
                      </a:pP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Rischio di non trarre beneficio completo della scalabilità (ad esempio autoscaling) ed elasticità </a:t>
                      </a:r>
                      <a:endParaRPr sz="1000" u="none" cap="none" strike="noStrike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indent="-292100" lvl="0" marL="4572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000"/>
                        <a:buFont typeface="Open Sans"/>
                        <a:buChar char="●"/>
                      </a:pP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L’applicativo, seppure in Cloud, porterà con sè le </a:t>
                      </a:r>
                      <a:r>
                        <a:rPr b="1"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vecchie logiche non Cloud</a:t>
                      </a: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. E’ importante capire che il </a:t>
                      </a:r>
                      <a:r>
                        <a:rPr b="1"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rehosting spesso è un punto di partenza.</a:t>
                      </a:r>
                      <a:endParaRPr b="1" sz="1000" u="none" cap="none" strike="noStrike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48"/>
          <p:cNvSpPr txBox="1"/>
          <p:nvPr>
            <p:ph idx="4294967295" type="title"/>
          </p:nvPr>
        </p:nvSpPr>
        <p:spPr>
          <a:xfrm>
            <a:off x="311700" y="314300"/>
            <a:ext cx="7727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 sz="2400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  <a:t>Trasferimento di host o re-host: criteri di scelta </a:t>
            </a:r>
            <a:endParaRPr b="1" sz="2400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0" name="Google Shape;300;p48"/>
          <p:cNvSpPr txBox="1"/>
          <p:nvPr/>
        </p:nvSpPr>
        <p:spPr>
          <a:xfrm>
            <a:off x="413725" y="690950"/>
            <a:ext cx="8124300" cy="44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Rispetto al scheda di assessment dell'applicativo compilata nella fase di assessment vi sono determinate caratteristiche che rendono un servizio candidabile per questa strategia:</a:t>
            </a:r>
            <a:endParaRPr b="0" i="0" sz="16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0" marL="457200" marR="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Open Sans"/>
              <a:buChar char="●"/>
            </a:pPr>
            <a:r>
              <a:rPr b="0" i="0" lang="en" sz="13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Modificabilità del codice sorgente = no</a:t>
            </a:r>
            <a:endParaRPr b="0" i="0" sz="13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0" marL="457200" marR="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Open Sans"/>
              <a:buChar char="●"/>
            </a:pPr>
            <a:r>
              <a:rPr b="0" i="0" lang="en" sz="13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Uso di componenti sostituibili con l’equivalente servizio cloud native = nessuno</a:t>
            </a:r>
            <a:endParaRPr b="0" i="0" sz="13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0" marL="457200" marR="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Open Sans"/>
              <a:buChar char="●"/>
            </a:pPr>
            <a:r>
              <a:rPr b="0" i="0" lang="en" sz="13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Stack tecnologico per valutare l’obsolescenza tecnologica</a:t>
            </a:r>
            <a:endParaRPr b="0" i="0" sz="13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0" marL="457200" marR="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Open Sans"/>
              <a:buChar char="●"/>
            </a:pPr>
            <a:r>
              <a:rPr b="0" i="0" lang="en" sz="13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Sistemi on premise da cui dipende per valutare la complessità generata dalle dipendenze e l’impatto sul processo di migrazione </a:t>
            </a:r>
            <a:endParaRPr b="0" i="0" sz="13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0" marL="457200" marR="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Open Sans"/>
              <a:buChar char="●"/>
            </a:pPr>
            <a:r>
              <a:rPr b="0" i="0" lang="en" sz="13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Sistemi on premise che dipendono per valutare la complessità generata dalle dipendenze e l’impatto sul processo di migrazione</a:t>
            </a:r>
            <a:endParaRPr b="0" i="0" sz="13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0" marL="457200" marR="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Open Sans"/>
              <a:buChar char="●"/>
            </a:pPr>
            <a:r>
              <a:rPr b="0" i="0" lang="en" sz="13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Connettività minima necessaria = internet</a:t>
            </a:r>
            <a:endParaRPr b="0" i="0" sz="13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0" marL="457200" marR="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Open Sans"/>
              <a:buChar char="●"/>
            </a:pPr>
            <a:r>
              <a:rPr b="0" i="0" lang="en" sz="13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Licenze per valutare se l’investimento su una licenza valida on-premise sia recuperabile o trasferibile con una corrispondente licenza in cloud</a:t>
            </a:r>
            <a:endParaRPr b="0" i="0" sz="13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0" marL="457200" marR="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Open Sans"/>
              <a:buChar char="●"/>
            </a:pPr>
            <a:r>
              <a:rPr b="0" i="0" lang="en" sz="13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Evoluzione del servizio nei prossimi 3 anni per valutare se l’impatto sulla strategia dell’amministrazione è basso</a:t>
            </a:r>
            <a:endParaRPr b="0" i="0" sz="13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5" name="Google Shape;305;p4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56728" y="4191682"/>
            <a:ext cx="2230544" cy="675251"/>
          </a:xfrm>
          <a:prstGeom prst="rect">
            <a:avLst/>
          </a:prstGeom>
          <a:noFill/>
          <a:ln>
            <a:noFill/>
          </a:ln>
        </p:spPr>
      </p:pic>
      <p:sp>
        <p:nvSpPr>
          <p:cNvPr id="306" name="Google Shape;306;p49"/>
          <p:cNvSpPr txBox="1"/>
          <p:nvPr>
            <p:ph type="title"/>
          </p:nvPr>
        </p:nvSpPr>
        <p:spPr>
          <a:xfrm>
            <a:off x="457200" y="1268465"/>
            <a:ext cx="8229600" cy="193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6200" lIns="76200" spcFirstLastPara="1" rIns="76200" wrap="square" tIns="762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 sz="4200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  <a:t>Trasferimento di piattaforma o Re-platform</a:t>
            </a:r>
            <a:endParaRPr sz="4200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50"/>
          <p:cNvSpPr txBox="1"/>
          <p:nvPr>
            <p:ph idx="4294967295" type="title"/>
          </p:nvPr>
        </p:nvSpPr>
        <p:spPr>
          <a:xfrm>
            <a:off x="311700" y="31431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  <a:t>Trasferimento di piattaforma o re-platform: </a:t>
            </a:r>
            <a:br>
              <a:rPr b="1" lang="en" sz="2400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lang="en" sz="2400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  <a:t>overview</a:t>
            </a:r>
            <a:endParaRPr b="1" sz="2400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b="1" sz="2400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12" name="Google Shape;312;p50"/>
          <p:cNvSpPr txBox="1"/>
          <p:nvPr/>
        </p:nvSpPr>
        <p:spPr>
          <a:xfrm>
            <a:off x="296357" y="1281262"/>
            <a:ext cx="8567400" cy="33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Strategia di migrazione durante la quale </a:t>
            </a:r>
            <a:r>
              <a:rPr b="1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oltre a trasferire il core dell’applicativo sul Cloud </a:t>
            </a:r>
            <a:r>
              <a:rPr b="0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si implementa </a:t>
            </a:r>
            <a:r>
              <a:rPr b="1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un primo livello di ottimizzazioni</a:t>
            </a:r>
            <a:r>
              <a:rPr b="0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 volte ad ottenere alcuni dei suoi benefici. Un esempio può essere il ridurre risorse e tempo gestito sui database on-premise sostituendoli con un corrispondente database in Cloud.</a:t>
            </a:r>
            <a:br>
              <a:rPr b="0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b="0" i="0" sz="1800" u="none" cap="none" strike="noStrike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Tempo, costi e competenze necessarie </a:t>
            </a:r>
            <a:r>
              <a:rPr b="0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per questa strategia sono </a:t>
            </a:r>
            <a:r>
              <a:rPr b="1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maggiori rispetto </a:t>
            </a:r>
            <a:r>
              <a:rPr b="0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al Rehost ma si guadagna un</a:t>
            </a:r>
            <a:r>
              <a:rPr b="1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 maggior vantaggio dal Cloud.</a:t>
            </a:r>
            <a:endParaRPr b="0" i="0" sz="1800" u="none" cap="none" strike="noStrike">
              <a:solidFill>
                <a:schemeClr val="accent2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  <a:p>
            <a:pPr indent="0" lvl="0" marL="45720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accent2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313" name="Google Shape;313;p50"/>
          <p:cNvSpPr txBox="1"/>
          <p:nvPr/>
        </p:nvSpPr>
        <p:spPr>
          <a:xfrm>
            <a:off x="7660150" y="287700"/>
            <a:ext cx="1172400" cy="297000"/>
          </a:xfrm>
          <a:prstGeom prst="rect">
            <a:avLst/>
          </a:prstGeom>
          <a:solidFill>
            <a:srgbClr val="0058B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PaaS o IaaS</a:t>
            </a:r>
            <a:r>
              <a:rPr b="1" i="0" lang="en" sz="11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33"/>
          <p:cNvSpPr txBox="1"/>
          <p:nvPr>
            <p:ph idx="4294967295" type="title"/>
          </p:nvPr>
        </p:nvSpPr>
        <p:spPr>
          <a:xfrm>
            <a:off x="311700" y="31431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 sz="2400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  <a:t>Contenuti</a:t>
            </a:r>
            <a:endParaRPr b="1" sz="2400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4" name="Google Shape;144;p33"/>
          <p:cNvSpPr txBox="1"/>
          <p:nvPr/>
        </p:nvSpPr>
        <p:spPr>
          <a:xfrm>
            <a:off x="203800" y="977100"/>
            <a:ext cx="8404500" cy="36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Open Sans"/>
              <a:buChar char="❏"/>
            </a:pPr>
            <a:r>
              <a:rPr b="0" i="0" lang="en" sz="16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Strategia assessment: workshop #2</a:t>
            </a:r>
            <a:endParaRPr b="0" i="0" sz="1600" u="none" cap="none" strike="noStrike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Open Sans"/>
              <a:buChar char="❏"/>
            </a:pPr>
            <a:r>
              <a:rPr b="0" i="0" lang="en" sz="16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Scheda di assessment dell’applicativo</a:t>
            </a:r>
            <a:endParaRPr b="0" i="0" sz="1600" u="none" cap="none" strike="noStrike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Open Sans"/>
              <a:buChar char="❏"/>
            </a:pPr>
            <a:r>
              <a:rPr b="0" i="0" lang="en" sz="16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Scelta del cloud service model</a:t>
            </a:r>
            <a:endParaRPr b="0" i="0" sz="1600" u="none" cap="none" strike="noStrike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Open Sans"/>
              <a:buChar char="❏"/>
            </a:pPr>
            <a:r>
              <a:rPr b="0" i="0" lang="en" sz="16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Classificazione dei servizi per strategia di migrazione</a:t>
            </a:r>
            <a:endParaRPr b="0" i="0" sz="1600" u="none" cap="none" strike="noStrike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Open Sans"/>
              <a:buChar char="❏"/>
            </a:pPr>
            <a:r>
              <a:rPr b="0" i="0" lang="en" sz="16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Next steps</a:t>
            </a:r>
            <a:endParaRPr b="0" i="0" sz="1600" u="none" cap="none" strike="noStrike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200" u="none" cap="none" strike="noStrike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51"/>
          <p:cNvSpPr txBox="1"/>
          <p:nvPr>
            <p:ph idx="4294967295" type="title"/>
          </p:nvPr>
        </p:nvSpPr>
        <p:spPr>
          <a:xfrm>
            <a:off x="311700" y="314300"/>
            <a:ext cx="8706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  <a:t>Trasferimento di piattaforma o re-platform: in dettaglio</a:t>
            </a:r>
            <a:endParaRPr b="1" sz="2400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b="1" sz="2400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319" name="Google Shape;319;p51"/>
          <p:cNvGraphicFramePr/>
          <p:nvPr/>
        </p:nvGraphicFramePr>
        <p:xfrm>
          <a:off x="325500" y="8870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{848F5066-DEF9-4ACB-A5BB-A77AA9731105}</a:tableStyleId>
              </a:tblPr>
              <a:tblGrid>
                <a:gridCol w="2831000"/>
                <a:gridCol w="2831000"/>
                <a:gridCol w="2831000"/>
              </a:tblGrid>
              <a:tr h="381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Caratteristiche degli applicativi cui può essere applicata questa migrazione</a:t>
                      </a:r>
                      <a:endParaRPr sz="1400" u="none" cap="none" strike="noStrike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Benefici</a:t>
                      </a:r>
                      <a:endParaRPr sz="1400" u="none" cap="none" strike="noStrike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Rischi</a:t>
                      </a:r>
                      <a:endParaRPr sz="1400" u="none" cap="none" strike="noStrike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-292100" lvl="0" marL="4572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000"/>
                        <a:buFont typeface="Open Sans"/>
                        <a:buChar char="●"/>
                      </a:pP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Applicativi non strettamente correlati, le cui </a:t>
                      </a:r>
                      <a:r>
                        <a:rPr b="1"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sub-componenti possono essere separate </a:t>
                      </a:r>
                      <a:endParaRPr b="1" sz="1000" u="none" cap="none" strike="noStrike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indent="-292100" lvl="0" marL="4572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000"/>
                        <a:buFont typeface="Open Sans"/>
                        <a:buChar char="●"/>
                      </a:pP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Applicativi con architettura </a:t>
                      </a:r>
                      <a:r>
                        <a:rPr b="1"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Three-tier</a:t>
                      </a:r>
                      <a:endParaRPr b="1" sz="1000" u="none" cap="none" strike="noStrike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indent="-292100" lvl="0" marL="4572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000"/>
                        <a:buFont typeface="Open Sans"/>
                        <a:buChar char="●"/>
                      </a:pPr>
                      <a:r>
                        <a:rPr b="1"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Utilizzano servizi esterni</a:t>
                      </a: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(dipendenze, eg. servizio SMTP)</a:t>
                      </a:r>
                      <a:endParaRPr sz="1000" u="none" cap="none" strike="noStrike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indent="-292100" lvl="0" marL="4572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000"/>
                        <a:buFont typeface="Open Sans"/>
                        <a:buChar char="●"/>
                      </a:pP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Facilità di sostituire uno dei componenti</a:t>
                      </a:r>
                      <a:endParaRPr sz="1000" u="none" cap="none" strike="noStrike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indent="-292100" lvl="0" marL="4572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000"/>
                        <a:buFont typeface="Open Sans"/>
                        <a:buChar char="●"/>
                      </a:pP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Applicativi che dipendono dall’infrastruttura sottostante per via sicurezza, disponibilità e protezione dei dati </a:t>
                      </a:r>
                      <a:endParaRPr sz="1000" u="none" cap="none" strike="noStrike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indent="-292100" lvl="0" marL="4572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000"/>
                        <a:buFont typeface="Open Sans"/>
                        <a:buChar char="●"/>
                      </a:pP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Applicativi per i quali c’è </a:t>
                      </a:r>
                      <a:r>
                        <a:rPr b="1"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spesso bisogno di scalare e che cambiano spesso</a:t>
                      </a:r>
                      <a:endParaRPr b="1" sz="1000" u="none" cap="none" strike="noStrike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indent="-292100" lvl="0" marL="4572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000"/>
                        <a:buFont typeface="Open Sans"/>
                        <a:buChar char="●"/>
                      </a:pP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Massimizzare la scalabilità su Cloud</a:t>
                      </a:r>
                      <a:endParaRPr sz="1000" u="none" cap="none" strike="noStrike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292100" lvl="0" marL="4572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000"/>
                        <a:buFont typeface="Open Sans"/>
                        <a:buChar char="●"/>
                      </a:pPr>
                      <a:r>
                        <a:rPr b="1"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Risparmi immediati</a:t>
                      </a: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a livello di infrastruttura e gestione (potenziali risparmi </a:t>
                      </a:r>
                      <a:r>
                        <a:rPr b="1"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fino al 45%</a:t>
                      </a: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) grazie alle risorse liberate. Modello finanziario da CapEx a OpEx. </a:t>
                      </a:r>
                      <a:endParaRPr sz="1000" u="none" cap="none" strike="noStrike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indent="-292100" lvl="0" marL="4572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000"/>
                        <a:buFont typeface="Open Sans"/>
                        <a:buChar char="●"/>
                      </a:pP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Generalmente si riesce a trarre beneficio dal Cloud, senza le risorse necessarie per un completo re-architect</a:t>
                      </a:r>
                      <a:endParaRPr sz="1000" u="none" cap="none" strike="noStrike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indent="-292100" lvl="0" marL="4572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000"/>
                        <a:buFont typeface="Open Sans"/>
                        <a:buChar char="●"/>
                      </a:pP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Occasione di sviluppare una </a:t>
                      </a:r>
                      <a:r>
                        <a:rPr b="1"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knowledge del Clou</a:t>
                      </a: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 con un approccio non completamente radicale e rischioso</a:t>
                      </a:r>
                      <a:endParaRPr sz="1000" u="none" cap="none" strike="noStrike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292100" lvl="0" marL="4572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000"/>
                        <a:buFont typeface="Open Sans"/>
                        <a:buChar char="●"/>
                      </a:pPr>
                      <a:r>
                        <a:rPr b="1"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Necessarie skills specifiche</a:t>
                      </a: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per questo tipo di migrazione</a:t>
                      </a:r>
                      <a:endParaRPr sz="1000" u="none" cap="none" strike="noStrike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indent="-292100" lvl="0" marL="4572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000"/>
                        <a:buFont typeface="Open Sans"/>
                        <a:buChar char="●"/>
                      </a:pP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Tanti cambiamenti rischiano di compromettere il corretto funzionamento dell’applicativo. E’ quindi bene valutare bene ogni cambiamento e non farne troppi se non necessari.</a:t>
                      </a:r>
                      <a:endParaRPr sz="1000" u="none" cap="none" strike="noStrike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52"/>
          <p:cNvSpPr txBox="1"/>
          <p:nvPr>
            <p:ph idx="4294967295" type="title"/>
          </p:nvPr>
        </p:nvSpPr>
        <p:spPr>
          <a:xfrm>
            <a:off x="269225" y="286100"/>
            <a:ext cx="8583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 sz="2400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  <a:t>Trasferimento piattaforma o re-platform: criteri scelta </a:t>
            </a:r>
            <a:endParaRPr b="1" sz="2400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25" name="Google Shape;325;p52"/>
          <p:cNvSpPr txBox="1"/>
          <p:nvPr/>
        </p:nvSpPr>
        <p:spPr>
          <a:xfrm>
            <a:off x="346925" y="614750"/>
            <a:ext cx="8124300" cy="412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en" sz="13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Rispetto al scheda di assessment dell'applicativo compilata nella fase di assessment vi sono determinate caratteristiche che rendono un servizio candidabile per questa strategia:</a:t>
            </a:r>
            <a:endParaRPr b="0" i="0" sz="11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0" marL="457200" marR="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Open Sans"/>
              <a:buChar char="●"/>
            </a:pPr>
            <a:r>
              <a:rPr b="0" i="0" lang="en" sz="13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Stack tecnologico per valutare architetture modulari e a componenti separabili</a:t>
            </a:r>
            <a:endParaRPr b="0" i="0" sz="13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0" marL="457200" marR="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Open Sans"/>
              <a:buChar char="●"/>
            </a:pPr>
            <a:r>
              <a:rPr b="0" i="0" lang="en" sz="13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Uso di componenti sostituibili con l'equivalente servizio cloud-native</a:t>
            </a:r>
            <a:endParaRPr b="0" i="0" sz="13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0" marL="457200" marR="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Open Sans"/>
              <a:buChar char="●"/>
            </a:pPr>
            <a:r>
              <a:rPr b="0" i="0" lang="en" sz="13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Periodi di utilizzo per valutarne la variabilità e confronto tra # medio di utenti e # massimo e minimo di utenti con l’obiettivo di identificare scostamenti rilevanti</a:t>
            </a:r>
            <a:endParaRPr b="0" i="0" sz="13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0" marL="457200" marR="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Open Sans"/>
              <a:buChar char="●"/>
            </a:pPr>
            <a:r>
              <a:rPr b="0" i="0" lang="en" sz="13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Utilizzo effettivo delle componenti infrastrutturali in confronto al dimensionamento delle componenti infrastrutturali per valutare un sovra o sotto dimensionamento </a:t>
            </a:r>
            <a:endParaRPr b="0" i="0" sz="13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0" marL="457200" marR="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Open Sans"/>
              <a:buChar char="●"/>
            </a:pPr>
            <a:r>
              <a:rPr b="0" i="0" lang="en" sz="13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Evoluzione del servizio nei prossimi 3 anni per valutarne l’importanza e l’opportunità di investimenti sull’applicativo</a:t>
            </a:r>
            <a:endParaRPr b="0" i="0" sz="13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0" marL="457200" marR="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Open Sans"/>
              <a:buChar char="●"/>
            </a:pPr>
            <a:r>
              <a:rPr b="0" i="0" lang="en" sz="13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Dipendenza dall'hardware fisico = se virtuale o container</a:t>
            </a:r>
            <a:endParaRPr b="0" i="0" sz="13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0" marL="457200" marR="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Open Sans"/>
              <a:buChar char="●"/>
            </a:pPr>
            <a:r>
              <a:rPr b="0" i="0" lang="en" sz="13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Connettività minima necessaria = internet</a:t>
            </a:r>
            <a:endParaRPr b="0" i="0" sz="13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0" marL="457200" marR="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Open Sans"/>
              <a:buChar char="●"/>
            </a:pPr>
            <a:r>
              <a:rPr b="0" i="0" lang="en" sz="13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Modificabilità del codice sorgente = parziale o completa</a:t>
            </a:r>
            <a:endParaRPr b="0" i="0" sz="13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0" marL="457200" marR="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Open Sans"/>
              <a:buChar char="●"/>
            </a:pPr>
            <a:r>
              <a:rPr b="0" i="0" lang="en" sz="13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Disponibilità di documentazione tecnica che supporti nella sostituzione delle componenti</a:t>
            </a:r>
            <a:endParaRPr b="0" i="0" sz="13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0" marL="457200" marR="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Open Sans"/>
              <a:buChar char="●"/>
            </a:pPr>
            <a:r>
              <a:rPr b="0" i="0" lang="en" sz="13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Criticità legate a componenti sostituibili con un’alternativa cloud native</a:t>
            </a:r>
            <a:endParaRPr b="0" i="0" sz="13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0" name="Google Shape;330;p5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56728" y="4191682"/>
            <a:ext cx="2230544" cy="675251"/>
          </a:xfrm>
          <a:prstGeom prst="rect">
            <a:avLst/>
          </a:prstGeom>
          <a:noFill/>
          <a:ln>
            <a:noFill/>
          </a:ln>
        </p:spPr>
      </p:pic>
      <p:sp>
        <p:nvSpPr>
          <p:cNvPr id="331" name="Google Shape;331;p53"/>
          <p:cNvSpPr txBox="1"/>
          <p:nvPr>
            <p:ph type="title"/>
          </p:nvPr>
        </p:nvSpPr>
        <p:spPr>
          <a:xfrm>
            <a:off x="457200" y="1268465"/>
            <a:ext cx="8229600" cy="193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6200" lIns="76200" spcFirstLastPara="1" rIns="76200" wrap="square" tIns="762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 sz="4200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  <a:t>Rifattorizzazione o Re-architect</a:t>
            </a:r>
            <a:endParaRPr sz="4200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54"/>
          <p:cNvSpPr txBox="1"/>
          <p:nvPr>
            <p:ph idx="4294967295" type="title"/>
          </p:nvPr>
        </p:nvSpPr>
        <p:spPr>
          <a:xfrm>
            <a:off x="311700" y="31431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 sz="2400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  <a:t>Rifattorizzazione o re-architect: overview</a:t>
            </a:r>
            <a:endParaRPr b="1" sz="2400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b="1" sz="2400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b="1" sz="2400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37" name="Google Shape;337;p54"/>
          <p:cNvSpPr txBox="1"/>
          <p:nvPr/>
        </p:nvSpPr>
        <p:spPr>
          <a:xfrm>
            <a:off x="288300" y="983975"/>
            <a:ext cx="8567400" cy="36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Strategia di migrazione che punta a </a:t>
            </a:r>
            <a:r>
              <a:rPr b="1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ripensare l’architettura core di un applicativo in un’ottica Cloud </a:t>
            </a:r>
            <a:r>
              <a:rPr b="0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così da trarne </a:t>
            </a:r>
            <a:r>
              <a:rPr b="1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alti vantaggi</a:t>
            </a:r>
            <a:r>
              <a:rPr b="0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. Il </a:t>
            </a:r>
            <a:r>
              <a:rPr b="1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refactoring </a:t>
            </a:r>
            <a:r>
              <a:rPr b="0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può essere</a:t>
            </a:r>
            <a:r>
              <a:rPr b="1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 parziale o totale</a:t>
            </a:r>
            <a:r>
              <a:rPr b="0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 a seconda delle proprie esigenze di tempi e budget.</a:t>
            </a:r>
            <a:endParaRPr b="0" i="0" sz="1800" u="none" cap="none" strike="noStrike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Le </a:t>
            </a:r>
            <a:r>
              <a:rPr b="1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prestazioni</a:t>
            </a:r>
            <a:r>
              <a:rPr b="0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, l’</a:t>
            </a:r>
            <a:r>
              <a:rPr b="1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agilità operazionale</a:t>
            </a:r>
            <a:r>
              <a:rPr b="0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 e la </a:t>
            </a:r>
            <a:r>
              <a:rPr b="1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riduzione dei costi </a:t>
            </a:r>
            <a:r>
              <a:rPr b="0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sono solo alcuni dei vari benefici garantiti dal Cloud per un applicativo strutturato con questo approccio.</a:t>
            </a:r>
            <a:endParaRPr b="0" i="0" sz="1800" u="none" cap="none" strike="noStrike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Tra le strategie è quella che porta più valore ma è anche la </a:t>
            </a:r>
            <a:r>
              <a:rPr b="1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più onerosa </a:t>
            </a:r>
            <a:r>
              <a:rPr b="0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in termini di</a:t>
            </a:r>
            <a:r>
              <a:rPr b="1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 tempi, costi, complessità e competenze necessarie.</a:t>
            </a:r>
            <a:endParaRPr b="1" i="0" sz="1800" u="none" cap="none" strike="noStrike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br>
              <a:rPr b="0" i="0" lang="en" sz="1800" u="none" cap="none" strike="noStrike">
                <a:solidFill>
                  <a:schemeClr val="accent2"/>
                </a:solidFill>
                <a:latin typeface="Open Sans Light"/>
                <a:ea typeface="Open Sans Light"/>
                <a:cs typeface="Open Sans Light"/>
                <a:sym typeface="Open Sans Light"/>
              </a:rPr>
            </a:br>
            <a:br>
              <a:rPr b="0" i="0" lang="en" sz="1800" u="none" cap="none" strike="noStrike">
                <a:solidFill>
                  <a:schemeClr val="accent2"/>
                </a:solidFill>
                <a:latin typeface="Open Sans Light"/>
                <a:ea typeface="Open Sans Light"/>
                <a:cs typeface="Open Sans Light"/>
                <a:sym typeface="Open Sans Light"/>
              </a:rPr>
            </a:br>
            <a:endParaRPr b="0" i="0" sz="1800" u="none" cap="none" strike="noStrike">
              <a:solidFill>
                <a:schemeClr val="accent2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  <a:p>
            <a:pPr indent="0" lvl="0" marL="45720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accent2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338" name="Google Shape;338;p54"/>
          <p:cNvSpPr txBox="1"/>
          <p:nvPr/>
        </p:nvSpPr>
        <p:spPr>
          <a:xfrm>
            <a:off x="7660150" y="287700"/>
            <a:ext cx="1172400" cy="297000"/>
          </a:xfrm>
          <a:prstGeom prst="rect">
            <a:avLst/>
          </a:prstGeom>
          <a:solidFill>
            <a:srgbClr val="0058B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PaaS o IaaS</a:t>
            </a:r>
            <a:r>
              <a:rPr b="1" i="0" lang="en" sz="11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1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55"/>
          <p:cNvSpPr txBox="1"/>
          <p:nvPr>
            <p:ph idx="4294967295" type="title"/>
          </p:nvPr>
        </p:nvSpPr>
        <p:spPr>
          <a:xfrm>
            <a:off x="311700" y="31431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 sz="2400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  <a:t>Rifattorizzazione o re-architect: in dettaglio</a:t>
            </a:r>
            <a:endParaRPr b="1" sz="2400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b="1" sz="2400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b="1" sz="2400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344" name="Google Shape;344;p55"/>
          <p:cNvGraphicFramePr/>
          <p:nvPr/>
        </p:nvGraphicFramePr>
        <p:xfrm>
          <a:off x="325500" y="8870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{848F5066-DEF9-4ACB-A5BB-A77AA9731105}</a:tableStyleId>
              </a:tblPr>
              <a:tblGrid>
                <a:gridCol w="2831000"/>
                <a:gridCol w="2831000"/>
                <a:gridCol w="2831000"/>
              </a:tblGrid>
              <a:tr h="381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Caratteristiche degli applicativi cui può essere applicata questa migrazione</a:t>
                      </a:r>
                      <a:endParaRPr sz="1400" u="none" cap="none" strike="noStrike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Benefici</a:t>
                      </a:r>
                      <a:endParaRPr sz="1400" u="none" cap="none" strike="noStrike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Rischi</a:t>
                      </a:r>
                      <a:endParaRPr sz="1400" u="none" cap="none" strike="noStrike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-292100" lvl="0" marL="4572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000"/>
                        <a:buFont typeface="Open Sans"/>
                        <a:buChar char="●"/>
                      </a:pP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Applicativi molto </a:t>
                      </a:r>
                      <a:r>
                        <a:rPr b="1"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critici per il business</a:t>
                      </a:r>
                      <a:endParaRPr b="1" sz="1000" u="none" cap="none" strike="noStrike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indent="-292100" lvl="0" marL="4572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000"/>
                        <a:buFont typeface="Open Sans"/>
                        <a:buChar char="●"/>
                      </a:pP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Applicativi con una </a:t>
                      </a:r>
                      <a:r>
                        <a:rPr b="1"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frequenza di cambiamento alta</a:t>
                      </a:r>
                      <a:endParaRPr b="1" sz="1000" u="none" cap="none" strike="noStrike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indent="-292100" lvl="0" marL="4572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000"/>
                        <a:buFont typeface="Open Sans"/>
                        <a:buChar char="●"/>
                      </a:pP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Applicativi per i quali l’aggiunta di </a:t>
                      </a:r>
                      <a:r>
                        <a:rPr b="1"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nuove funzionalità risulta molto complessa e onerosa</a:t>
                      </a:r>
                      <a:endParaRPr b="1" sz="1000" u="none" cap="none" strike="noStrike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indent="-292100" lvl="0" marL="4572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000"/>
                        <a:buFont typeface="Open Sans"/>
                        <a:buChar char="●"/>
                      </a:pP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Applicativi per i quali c’è un </a:t>
                      </a:r>
                      <a:r>
                        <a:rPr b="1"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bisogno pressante di scalare</a:t>
                      </a: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, di migliorare la performance (massimizzare questo beneficio)</a:t>
                      </a:r>
                      <a:endParaRPr sz="1000" u="none" cap="none" strike="noStrike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indent="-292100" lvl="0" marL="4572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000"/>
                        <a:buFont typeface="Open Sans"/>
                        <a:buChar char="●"/>
                      </a:pP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Applicativi per cui risulta vantaggiosa una Service Oriented Architecture (SOA)</a:t>
                      </a:r>
                      <a:endParaRPr sz="1000" u="none" cap="none" strike="noStrike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292100" lvl="0" marL="4572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000"/>
                        <a:buFont typeface="Open Sans"/>
                        <a:buChar char="●"/>
                      </a:pPr>
                      <a:r>
                        <a:rPr b="1"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Risparmi immediati</a:t>
                      </a: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a livello di infrastruttura e gestione (potenziali risparmi </a:t>
                      </a:r>
                      <a:r>
                        <a:rPr b="1"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fino al 53%</a:t>
                      </a: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) grazie alle risorse liberate. </a:t>
                      </a:r>
                      <a:b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</a:b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Modello finanziario da CapEx ad OpEx.</a:t>
                      </a:r>
                      <a:endParaRPr sz="1000" u="none" cap="none" strike="noStrike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indent="-292100" lvl="0" marL="4572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000"/>
                        <a:buFont typeface="Open Sans"/>
                        <a:buChar char="●"/>
                      </a:pPr>
                      <a:r>
                        <a:rPr b="1"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Scalabilità</a:t>
                      </a: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e </a:t>
                      </a:r>
                      <a:r>
                        <a:rPr b="1"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agilità</a:t>
                      </a: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nello sviluppo </a:t>
                      </a:r>
                      <a:endParaRPr sz="1000" u="none" cap="none" strike="noStrike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indent="-292100" lvl="0" marL="4572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000"/>
                        <a:buFont typeface="Open Sans"/>
                        <a:buChar char="●"/>
                      </a:pP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Applicativi diventano più adattabili e </a:t>
                      </a:r>
                      <a:r>
                        <a:rPr b="1"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modifiche possono essere introdotte velocemente</a:t>
                      </a:r>
                      <a:endParaRPr b="1" sz="1000" u="none" cap="none" strike="noStrike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indent="-292100" lvl="0" marL="4572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000"/>
                        <a:buFont typeface="Open Sans"/>
                        <a:buChar char="●"/>
                      </a:pP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Riduzione dei costi sul lungo termine grazie al consumo di risorse basate sull’effettiva richiesta e non quella prevista</a:t>
                      </a:r>
                      <a:endParaRPr sz="1000" u="none" cap="none" strike="noStrike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indent="-292100" lvl="0" marL="4572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000"/>
                        <a:buFont typeface="Open Sans"/>
                        <a:buChar char="●"/>
                      </a:pPr>
                      <a:r>
                        <a:rPr b="1"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Responsività</a:t>
                      </a: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alle variazioni di carico grazie ad auto scaling</a:t>
                      </a:r>
                      <a:endParaRPr sz="1000" u="none" cap="none" strike="noStrike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292100" lvl="0" marL="4572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000"/>
                        <a:buFont typeface="Open Sans"/>
                        <a:buChar char="●"/>
                      </a:pPr>
                      <a:r>
                        <a:rPr b="1"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Tempi</a:t>
                      </a: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e </a:t>
                      </a:r>
                      <a:r>
                        <a:rPr b="1"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costi</a:t>
                      </a: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di migrazione </a:t>
                      </a:r>
                      <a:r>
                        <a:rPr b="1"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alti</a:t>
                      </a: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</a:t>
                      </a:r>
                      <a:endParaRPr sz="1000" u="none" cap="none" strike="noStrike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indent="-292100" lvl="0" marL="4572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000"/>
                        <a:buFont typeface="Open Sans"/>
                        <a:buChar char="●"/>
                      </a:pPr>
                      <a:r>
                        <a:rPr b="1"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Resistenza</a:t>
                      </a: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da parte degli utilizzatori o gli owners se non vedono benefici immediati</a:t>
                      </a:r>
                      <a:endParaRPr sz="1000" u="none" cap="none" strike="noStrike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indent="-292100" lvl="0" marL="4572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000"/>
                        <a:buFont typeface="Open Sans"/>
                        <a:buChar char="●"/>
                      </a:pPr>
                      <a:r>
                        <a:rPr b="1"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Vendor Lock-in</a:t>
                      </a: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molto alto</a:t>
                      </a:r>
                      <a:endParaRPr sz="1000" u="none" cap="none" strike="noStrike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indent="-292100" lvl="0" marL="4572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000"/>
                        <a:buFont typeface="Open Sans"/>
                        <a:buChar char="●"/>
                      </a:pP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Sono richieste </a:t>
                      </a:r>
                      <a:r>
                        <a:rPr b="1"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skills</a:t>
                      </a: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molto specifiche e alte per questo approccio</a:t>
                      </a:r>
                      <a:endParaRPr sz="1000" u="none" cap="none" strike="noStrike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indent="-292100" lvl="0" marL="4572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000"/>
                        <a:buFont typeface="Open Sans"/>
                        <a:buChar char="●"/>
                      </a:pPr>
                      <a:r>
                        <a:rPr lang="en" sz="1000" u="none" cap="none" strike="noStrik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Probabilità più alte di funzionalità che non rispecchiano l’applicativo originale</a:t>
                      </a:r>
                      <a:endParaRPr sz="1000" u="none" cap="none" strike="noStrike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56"/>
          <p:cNvSpPr txBox="1"/>
          <p:nvPr>
            <p:ph idx="4294967295" type="title"/>
          </p:nvPr>
        </p:nvSpPr>
        <p:spPr>
          <a:xfrm>
            <a:off x="269225" y="286100"/>
            <a:ext cx="8583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 sz="2400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  <a:t>Rifattorizzazione o re-architect: criteri scelta </a:t>
            </a:r>
            <a:endParaRPr b="1" sz="2400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50" name="Google Shape;350;p56"/>
          <p:cNvSpPr txBox="1"/>
          <p:nvPr/>
        </p:nvSpPr>
        <p:spPr>
          <a:xfrm>
            <a:off x="346925" y="614750"/>
            <a:ext cx="8124300" cy="412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en" sz="13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Rispetto al scheda di assessment dell'applicativo compilata nella fase di assessment vi sono determinate caratteristiche che rendono un servizio candidabile per questa strategia:</a:t>
            </a:r>
            <a:endParaRPr b="0" i="0" sz="11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0" marL="457200" marR="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Open Sans"/>
              <a:buChar char="●"/>
            </a:pPr>
            <a:r>
              <a:rPr b="0" i="0" lang="en" sz="13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Evoluzione del servizio nei prossimi 3 anni per valutarne l’importanza e l’opportunità di investimenti sull’applicativo</a:t>
            </a:r>
            <a:endParaRPr b="0" i="0" sz="13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0" marL="457200" marR="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Open Sans"/>
              <a:buChar char="●"/>
            </a:pPr>
            <a:r>
              <a:rPr b="0" i="0" lang="en" sz="13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Stack tecnologico per valutare la necessità di ammodernamento</a:t>
            </a:r>
            <a:endParaRPr b="0" i="0" sz="13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0" marL="457200" marR="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Open Sans"/>
              <a:buChar char="●"/>
            </a:pPr>
            <a:r>
              <a:rPr b="0" i="0" lang="en" sz="13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Uso di componenti sostituibili con l'equivalente servizio cloud-native</a:t>
            </a:r>
            <a:endParaRPr b="0" i="0" sz="13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0" marL="457200" marR="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Open Sans"/>
              <a:buChar char="●"/>
            </a:pPr>
            <a:r>
              <a:rPr b="0" i="0" lang="en" sz="13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Criticità per identificare opportunità di miglioramento strutturale della soluzione</a:t>
            </a:r>
            <a:endParaRPr b="0" i="0" sz="13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0" marL="457200" marR="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Open Sans"/>
              <a:buChar char="●"/>
            </a:pPr>
            <a:r>
              <a:rPr b="0" i="0" lang="en" sz="13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Periodi di utilizzo per valutarne la variabilità e confronto tra # medio di utenti e # massimo e minimo di utenti con l’obiettivo di identificare scostamenti rilevanti</a:t>
            </a:r>
            <a:endParaRPr b="0" i="0" sz="13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0" marL="457200" marR="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Open Sans"/>
              <a:buChar char="●"/>
            </a:pPr>
            <a:r>
              <a:rPr b="0" i="0" lang="en" sz="13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Utilizzo effettivo delle componenti infrastrutturali in confronto al dimensionamento delle componenti infrastrutturali per valutare un sovra o sotto dimensionamento</a:t>
            </a:r>
            <a:endParaRPr b="0" i="0" sz="13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0" marL="457200" marR="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Open Sans"/>
              <a:buChar char="●"/>
            </a:pPr>
            <a:r>
              <a:rPr b="0" i="0" lang="en" sz="13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Connettività minima necessaria = internet</a:t>
            </a:r>
            <a:endParaRPr b="0" i="0" sz="13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0" marL="457200" marR="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Open Sans"/>
              <a:buChar char="●"/>
            </a:pPr>
            <a:r>
              <a:rPr b="0" i="0" lang="en" sz="13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Modificabilità del codice sorgente = parziale o completa</a:t>
            </a:r>
            <a:endParaRPr b="0" i="0" sz="13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0" marL="457200" marR="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Open Sans"/>
              <a:buChar char="●"/>
            </a:pPr>
            <a:r>
              <a:rPr b="0" i="0" lang="en" sz="13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Presenza di test di validazione per verificare il miglioramento apportato dalle modifiche intraprese e ridurre il rischio di regressione durante il processo</a:t>
            </a:r>
            <a:endParaRPr b="0" i="0" sz="13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0" marL="457200" marR="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Open Sans"/>
              <a:buChar char="●"/>
            </a:pPr>
            <a:r>
              <a:rPr b="0" i="0" lang="en" sz="13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Disponibilità di documentazione tecnica che supporti il processo di rifattorizzazione</a:t>
            </a:r>
            <a:endParaRPr b="0" i="0" sz="13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58B9"/>
        </a:solidFill>
      </p:bgPr>
    </p:bg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57"/>
          <p:cNvSpPr/>
          <p:nvPr/>
        </p:nvSpPr>
        <p:spPr>
          <a:xfrm>
            <a:off x="3304875" y="1128800"/>
            <a:ext cx="2280900" cy="407400"/>
          </a:xfrm>
          <a:prstGeom prst="rect">
            <a:avLst/>
          </a:prstGeom>
          <a:solidFill>
            <a:srgbClr val="0058B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6" name="Google Shape;356;p57"/>
          <p:cNvSpPr txBox="1"/>
          <p:nvPr>
            <p:ph type="title"/>
          </p:nvPr>
        </p:nvSpPr>
        <p:spPr>
          <a:xfrm>
            <a:off x="152400" y="1268475"/>
            <a:ext cx="8865300" cy="193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6200" lIns="76200" spcFirstLastPara="1" rIns="76200" wrap="square" tIns="762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 sz="4200">
                <a:latin typeface="Open Sans"/>
                <a:ea typeface="Open Sans"/>
                <a:cs typeface="Open Sans"/>
                <a:sym typeface="Open Sans"/>
              </a:rPr>
              <a:t>Scelta del cloud service model</a:t>
            </a:r>
            <a:endParaRPr sz="42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58"/>
          <p:cNvSpPr txBox="1"/>
          <p:nvPr/>
        </p:nvSpPr>
        <p:spPr>
          <a:xfrm>
            <a:off x="841275" y="277400"/>
            <a:ext cx="1839000" cy="273000"/>
          </a:xfrm>
          <a:prstGeom prst="rect">
            <a:avLst/>
          </a:prstGeom>
          <a:solidFill>
            <a:srgbClr val="0058B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CRITERI DI SELEZIONE</a:t>
            </a:r>
            <a:endParaRPr b="0" i="0" sz="1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62" name="Google Shape;362;p58"/>
          <p:cNvCxnSpPr/>
          <p:nvPr/>
        </p:nvCxnSpPr>
        <p:spPr>
          <a:xfrm>
            <a:off x="1759125" y="570562"/>
            <a:ext cx="3300" cy="2349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363" name="Google Shape;363;p58"/>
          <p:cNvSpPr txBox="1"/>
          <p:nvPr/>
        </p:nvSpPr>
        <p:spPr>
          <a:xfrm>
            <a:off x="4788700" y="277400"/>
            <a:ext cx="2112000" cy="273000"/>
          </a:xfrm>
          <a:prstGeom prst="rect">
            <a:avLst/>
          </a:prstGeom>
          <a:solidFill>
            <a:srgbClr val="0058B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SOLUZIONI DISPONIBILI</a:t>
            </a:r>
            <a:endParaRPr b="0" i="0" sz="1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64" name="Google Shape;364;p58"/>
          <p:cNvCxnSpPr/>
          <p:nvPr/>
        </p:nvCxnSpPr>
        <p:spPr>
          <a:xfrm>
            <a:off x="5806375" y="604687"/>
            <a:ext cx="3300" cy="2349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365" name="Google Shape;365;p58"/>
          <p:cNvSpPr/>
          <p:nvPr/>
        </p:nvSpPr>
        <p:spPr>
          <a:xfrm>
            <a:off x="112075" y="865125"/>
            <a:ext cx="3795900" cy="1152300"/>
          </a:xfrm>
          <a:prstGeom prst="rect">
            <a:avLst/>
          </a:prstGeom>
          <a:noFill/>
          <a:ln cap="flat" cmpd="sng" w="9525">
            <a:solidFill>
              <a:srgbClr val="0058B9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Open Sans"/>
              <a:buChar char="●"/>
            </a:pPr>
            <a:r>
              <a:rPr b="0" i="0" lang="en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Funzionalità presenti in </a:t>
            </a:r>
            <a:r>
              <a:rPr b="1" i="0" lang="en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soluzioni off-the-shelf</a:t>
            </a:r>
            <a:r>
              <a:rPr b="0" i="0" lang="en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b="0" i="0" sz="10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Open Sans"/>
              <a:buChar char="●"/>
            </a:pPr>
            <a:r>
              <a:rPr b="0" i="0" lang="en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Applicativo fa parte di una categoria che gode di </a:t>
            </a:r>
            <a:r>
              <a:rPr b="1" i="0" lang="en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un’alta disponibilità di SaaS</a:t>
            </a:r>
            <a:r>
              <a:rPr b="0" i="0" lang="en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 ex: ERP, CRM, HRMS.</a:t>
            </a:r>
            <a:endParaRPr b="0" i="0" sz="10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Open Sans"/>
              <a:buChar char="●"/>
            </a:pPr>
            <a:r>
              <a:rPr b="0" i="0" lang="en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Applicativi che cambiano frequentemente.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6" name="Google Shape;366;p58"/>
          <p:cNvSpPr/>
          <p:nvPr/>
        </p:nvSpPr>
        <p:spPr>
          <a:xfrm>
            <a:off x="3972550" y="1397025"/>
            <a:ext cx="254700" cy="240900"/>
          </a:xfrm>
          <a:prstGeom prst="rightArrow">
            <a:avLst>
              <a:gd fmla="val 50000" name="adj1"/>
              <a:gd fmla="val 51177" name="adj2"/>
            </a:avLst>
          </a:prstGeom>
          <a:solidFill>
            <a:srgbClr val="0058B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7" name="Google Shape;367;p58"/>
          <p:cNvSpPr/>
          <p:nvPr/>
        </p:nvSpPr>
        <p:spPr>
          <a:xfrm>
            <a:off x="4310725" y="1156425"/>
            <a:ext cx="928200" cy="861000"/>
          </a:xfrm>
          <a:prstGeom prst="roundRect">
            <a:avLst>
              <a:gd fmla="val 16667" name="adj"/>
            </a:avLst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SaaS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8" name="Google Shape;368;p58"/>
          <p:cNvSpPr/>
          <p:nvPr/>
        </p:nvSpPr>
        <p:spPr>
          <a:xfrm>
            <a:off x="5767500" y="1050650"/>
            <a:ext cx="1134600" cy="3795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EFEFE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SFDC, CRM, Marketo</a:t>
            </a:r>
            <a:endParaRPr b="0" i="0" sz="9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69" name="Google Shape;369;p58"/>
          <p:cNvSpPr/>
          <p:nvPr/>
        </p:nvSpPr>
        <p:spPr>
          <a:xfrm>
            <a:off x="5767500" y="1637925"/>
            <a:ext cx="1134600" cy="3795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EFEFE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Workday, Netsuite</a:t>
            </a:r>
            <a:endParaRPr b="0" i="0" sz="9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70" name="Google Shape;370;p58"/>
          <p:cNvCxnSpPr>
            <a:stCxn id="367" idx="3"/>
            <a:endCxn id="368" idx="1"/>
          </p:cNvCxnSpPr>
          <p:nvPr/>
        </p:nvCxnSpPr>
        <p:spPr>
          <a:xfrm flipH="1" rot="10800000">
            <a:off x="5238925" y="1240425"/>
            <a:ext cx="528600" cy="346500"/>
          </a:xfrm>
          <a:prstGeom prst="bentConnector3">
            <a:avLst>
              <a:gd fmla="val 49998" name="adj1"/>
            </a:avLst>
          </a:prstGeom>
          <a:noFill/>
          <a:ln cap="flat" cmpd="sng" w="9525">
            <a:solidFill>
              <a:srgbClr val="EFEFEF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371" name="Google Shape;371;p58"/>
          <p:cNvCxnSpPr>
            <a:stCxn id="367" idx="3"/>
            <a:endCxn id="369" idx="1"/>
          </p:cNvCxnSpPr>
          <p:nvPr/>
        </p:nvCxnSpPr>
        <p:spPr>
          <a:xfrm>
            <a:off x="5238925" y="1586925"/>
            <a:ext cx="528600" cy="240600"/>
          </a:xfrm>
          <a:prstGeom prst="bentConnector3">
            <a:avLst>
              <a:gd fmla="val 49998" name="adj1"/>
            </a:avLst>
          </a:prstGeom>
          <a:noFill/>
          <a:ln cap="flat" cmpd="sng" w="9525">
            <a:solidFill>
              <a:srgbClr val="EFEFEF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372" name="Google Shape;372;p58"/>
          <p:cNvSpPr txBox="1"/>
          <p:nvPr/>
        </p:nvSpPr>
        <p:spPr>
          <a:xfrm>
            <a:off x="4914925" y="837213"/>
            <a:ext cx="988800" cy="24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CRM/Marketing</a:t>
            </a:r>
            <a:endParaRPr b="0" i="0" sz="8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73" name="Google Shape;373;p58"/>
          <p:cNvSpPr txBox="1"/>
          <p:nvPr/>
        </p:nvSpPr>
        <p:spPr>
          <a:xfrm>
            <a:off x="5315125" y="1848125"/>
            <a:ext cx="528600" cy="24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ERP</a:t>
            </a:r>
            <a:endParaRPr b="0" i="0" sz="8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74" name="Google Shape;374;p58"/>
          <p:cNvSpPr/>
          <p:nvPr/>
        </p:nvSpPr>
        <p:spPr>
          <a:xfrm>
            <a:off x="112075" y="2258840"/>
            <a:ext cx="3795900" cy="1152300"/>
          </a:xfrm>
          <a:prstGeom prst="rect">
            <a:avLst/>
          </a:prstGeom>
          <a:noFill/>
          <a:ln cap="flat" cmpd="sng" w="9525">
            <a:solidFill>
              <a:srgbClr val="0058B9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Open Sans"/>
              <a:buChar char="●"/>
            </a:pPr>
            <a:r>
              <a:rPr b="1" i="0" lang="en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Applicazione instabile</a:t>
            </a:r>
            <a:r>
              <a:rPr b="0" i="0" lang="en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i cui requisiti non sono identificabili in un SaaS.</a:t>
            </a:r>
            <a:endParaRPr b="0" i="0" sz="10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Open Sans"/>
              <a:buChar char="●"/>
            </a:pPr>
            <a:r>
              <a:rPr b="0" i="0" lang="en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Costi minori nel modificare la piattaforma e </a:t>
            </a:r>
            <a:r>
              <a:rPr b="1" i="0" lang="en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mantenere l’applicazione</a:t>
            </a:r>
            <a:r>
              <a:rPr b="0" i="0" lang="en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rispetto alle soluzioni SaaS. </a:t>
            </a:r>
            <a:endParaRPr b="0" i="0" sz="10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Open Sans"/>
              <a:buChar char="●"/>
            </a:pPr>
            <a:r>
              <a:rPr b="0" i="0" lang="en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Le piattaforme di sviluppo </a:t>
            </a:r>
            <a:r>
              <a:rPr b="1" i="0" lang="en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supportano vari tipi di applicativi</a:t>
            </a:r>
            <a:endParaRPr b="0" i="0" sz="10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75" name="Google Shape;375;p58"/>
          <p:cNvSpPr/>
          <p:nvPr/>
        </p:nvSpPr>
        <p:spPr>
          <a:xfrm>
            <a:off x="4310725" y="2473940"/>
            <a:ext cx="928200" cy="861000"/>
          </a:xfrm>
          <a:prstGeom prst="roundRect">
            <a:avLst>
              <a:gd fmla="val 16667" name="adj"/>
            </a:avLst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PaaS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6" name="Google Shape;376;p58"/>
          <p:cNvSpPr/>
          <p:nvPr/>
        </p:nvSpPr>
        <p:spPr>
          <a:xfrm>
            <a:off x="5767500" y="2368165"/>
            <a:ext cx="1134600" cy="3795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EFEFE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SFDC Heroku</a:t>
            </a:r>
            <a:endParaRPr b="0" i="0" sz="9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77" name="Google Shape;377;p58"/>
          <p:cNvSpPr/>
          <p:nvPr/>
        </p:nvSpPr>
        <p:spPr>
          <a:xfrm>
            <a:off x="5767500" y="2955440"/>
            <a:ext cx="1134600" cy="3795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EFEFE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Azure</a:t>
            </a:r>
            <a:endParaRPr b="0" i="0" sz="9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78" name="Google Shape;378;p58"/>
          <p:cNvCxnSpPr>
            <a:stCxn id="375" idx="3"/>
            <a:endCxn id="376" idx="1"/>
          </p:cNvCxnSpPr>
          <p:nvPr/>
        </p:nvCxnSpPr>
        <p:spPr>
          <a:xfrm flipH="1" rot="10800000">
            <a:off x="5238925" y="2557940"/>
            <a:ext cx="528600" cy="346500"/>
          </a:xfrm>
          <a:prstGeom prst="bentConnector3">
            <a:avLst>
              <a:gd fmla="val 49998" name="adj1"/>
            </a:avLst>
          </a:prstGeom>
          <a:noFill/>
          <a:ln cap="flat" cmpd="sng" w="9525">
            <a:solidFill>
              <a:srgbClr val="EFEFEF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379" name="Google Shape;379;p58"/>
          <p:cNvCxnSpPr>
            <a:stCxn id="375" idx="3"/>
            <a:endCxn id="377" idx="1"/>
          </p:cNvCxnSpPr>
          <p:nvPr/>
        </p:nvCxnSpPr>
        <p:spPr>
          <a:xfrm>
            <a:off x="5238925" y="2904440"/>
            <a:ext cx="528600" cy="240600"/>
          </a:xfrm>
          <a:prstGeom prst="bentConnector3">
            <a:avLst>
              <a:gd fmla="val 49998" name="adj1"/>
            </a:avLst>
          </a:prstGeom>
          <a:noFill/>
          <a:ln cap="flat" cmpd="sng" w="9525">
            <a:solidFill>
              <a:srgbClr val="EFEFEF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380" name="Google Shape;380;p58"/>
          <p:cNvSpPr txBox="1"/>
          <p:nvPr/>
        </p:nvSpPr>
        <p:spPr>
          <a:xfrm>
            <a:off x="4991125" y="2230927"/>
            <a:ext cx="988800" cy="24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JAVA</a:t>
            </a:r>
            <a:endParaRPr b="0" i="0" sz="8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81" name="Google Shape;381;p58"/>
          <p:cNvSpPr txBox="1"/>
          <p:nvPr/>
        </p:nvSpPr>
        <p:spPr>
          <a:xfrm>
            <a:off x="5315125" y="3165640"/>
            <a:ext cx="528600" cy="24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.net</a:t>
            </a:r>
            <a:endParaRPr b="0" i="0" sz="8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82" name="Google Shape;382;p58"/>
          <p:cNvSpPr/>
          <p:nvPr/>
        </p:nvSpPr>
        <p:spPr>
          <a:xfrm>
            <a:off x="3972550" y="2714540"/>
            <a:ext cx="254700" cy="240900"/>
          </a:xfrm>
          <a:prstGeom prst="rightArrow">
            <a:avLst>
              <a:gd fmla="val 50000" name="adj1"/>
              <a:gd fmla="val 51177" name="adj2"/>
            </a:avLst>
          </a:prstGeom>
          <a:solidFill>
            <a:srgbClr val="0058B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83" name="Google Shape;383;p58"/>
          <p:cNvCxnSpPr/>
          <p:nvPr/>
        </p:nvCxnSpPr>
        <p:spPr>
          <a:xfrm>
            <a:off x="8016175" y="607987"/>
            <a:ext cx="3300" cy="2349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384" name="Google Shape;384;p58"/>
          <p:cNvSpPr txBox="1"/>
          <p:nvPr/>
        </p:nvSpPr>
        <p:spPr>
          <a:xfrm>
            <a:off x="7285675" y="277400"/>
            <a:ext cx="1464300" cy="273000"/>
          </a:xfrm>
          <a:prstGeom prst="rect">
            <a:avLst/>
          </a:prstGeom>
          <a:solidFill>
            <a:srgbClr val="0058B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STRATEGIA</a:t>
            </a:r>
            <a:endParaRPr b="0" i="0" sz="1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85" name="Google Shape;385;p58"/>
          <p:cNvSpPr txBox="1"/>
          <p:nvPr/>
        </p:nvSpPr>
        <p:spPr>
          <a:xfrm>
            <a:off x="7132134" y="1217621"/>
            <a:ext cx="1690800" cy="44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58B9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Repurchase</a:t>
            </a:r>
            <a:endParaRPr b="0" i="0" sz="1400" u="none" cap="none" strike="noStrike">
              <a:solidFill>
                <a:srgbClr val="0058B9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sp>
        <p:nvSpPr>
          <p:cNvPr id="386" name="Google Shape;386;p58"/>
          <p:cNvSpPr txBox="1"/>
          <p:nvPr/>
        </p:nvSpPr>
        <p:spPr>
          <a:xfrm>
            <a:off x="7172417" y="2230934"/>
            <a:ext cx="1690800" cy="44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58B9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Rehost</a:t>
            </a:r>
            <a:endParaRPr b="0" i="0" sz="1400" u="none" cap="none" strike="noStrike">
              <a:solidFill>
                <a:srgbClr val="0058B9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sp>
        <p:nvSpPr>
          <p:cNvPr id="387" name="Google Shape;387;p58"/>
          <p:cNvSpPr txBox="1"/>
          <p:nvPr/>
        </p:nvSpPr>
        <p:spPr>
          <a:xfrm>
            <a:off x="7172425" y="2557782"/>
            <a:ext cx="1690800" cy="44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58B9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Replatform</a:t>
            </a:r>
            <a:endParaRPr b="0" i="0" sz="1400" u="none" cap="none" strike="noStrike">
              <a:solidFill>
                <a:srgbClr val="0058B9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sp>
        <p:nvSpPr>
          <p:cNvPr id="388" name="Google Shape;388;p58"/>
          <p:cNvSpPr txBox="1"/>
          <p:nvPr/>
        </p:nvSpPr>
        <p:spPr>
          <a:xfrm>
            <a:off x="7172433" y="2887636"/>
            <a:ext cx="1690800" cy="44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58B9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Re-architect</a:t>
            </a:r>
            <a:endParaRPr b="0" i="0" sz="1400" u="none" cap="none" strike="noStrike">
              <a:solidFill>
                <a:srgbClr val="0058B9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sp>
        <p:nvSpPr>
          <p:cNvPr id="389" name="Google Shape;389;p58"/>
          <p:cNvSpPr/>
          <p:nvPr/>
        </p:nvSpPr>
        <p:spPr>
          <a:xfrm>
            <a:off x="112075" y="3728712"/>
            <a:ext cx="3795900" cy="1260300"/>
          </a:xfrm>
          <a:prstGeom prst="rect">
            <a:avLst/>
          </a:prstGeom>
          <a:noFill/>
          <a:ln cap="flat" cmpd="sng" w="9525">
            <a:solidFill>
              <a:srgbClr val="0058B9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Open Sans"/>
              <a:buChar char="●"/>
            </a:pPr>
            <a:r>
              <a:rPr b="1" i="0" lang="en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Logica applicativa molto complessa</a:t>
            </a:r>
            <a:r>
              <a:rPr b="0" i="0" lang="en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- le funzionalità non sono ritrovabili in soluzioni SaaS o PaaS</a:t>
            </a:r>
            <a:endParaRPr b="0" i="0" sz="10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Open Sans"/>
              <a:buChar char="●"/>
            </a:pPr>
            <a:r>
              <a:rPr b="1" i="0" lang="en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Applicativi enterprise on-premise </a:t>
            </a:r>
            <a:r>
              <a:rPr b="0" i="0" lang="en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come SAP, Oracle che possono essere rehosted</a:t>
            </a:r>
            <a:endParaRPr b="0" i="0" sz="10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Open Sans"/>
              <a:buChar char="●"/>
            </a:pPr>
            <a:r>
              <a:rPr b="0" i="0" lang="en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Sandbox, test and altre istanze non critiche</a:t>
            </a:r>
            <a:endParaRPr b="0" i="0" sz="10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Open Sans"/>
              <a:buChar char="●"/>
            </a:pPr>
            <a:r>
              <a:rPr b="0" i="0" lang="en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Applicativo non fa parte di una categoria che gode di un’alta disponibilità di SaaS</a:t>
            </a:r>
            <a:endParaRPr b="0" i="0" sz="10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90" name="Google Shape;390;p58"/>
          <p:cNvSpPr/>
          <p:nvPr/>
        </p:nvSpPr>
        <p:spPr>
          <a:xfrm>
            <a:off x="4310725" y="3975825"/>
            <a:ext cx="928200" cy="861000"/>
          </a:xfrm>
          <a:prstGeom prst="roundRect">
            <a:avLst>
              <a:gd fmla="val 16667" name="adj"/>
            </a:avLst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IaaS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1" name="Google Shape;391;p58"/>
          <p:cNvSpPr/>
          <p:nvPr/>
        </p:nvSpPr>
        <p:spPr>
          <a:xfrm>
            <a:off x="5767500" y="3870050"/>
            <a:ext cx="1134600" cy="3795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EFEFE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Public Cloud</a:t>
            </a:r>
            <a:endParaRPr b="0" i="0" sz="9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92" name="Google Shape;392;p58"/>
          <p:cNvSpPr/>
          <p:nvPr/>
        </p:nvSpPr>
        <p:spPr>
          <a:xfrm>
            <a:off x="5767500" y="4457325"/>
            <a:ext cx="1134600" cy="3795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EFEFE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Private Cloud</a:t>
            </a:r>
            <a:endParaRPr b="0" i="0" sz="9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93" name="Google Shape;393;p58"/>
          <p:cNvCxnSpPr>
            <a:stCxn id="390" idx="3"/>
            <a:endCxn id="391" idx="1"/>
          </p:cNvCxnSpPr>
          <p:nvPr/>
        </p:nvCxnSpPr>
        <p:spPr>
          <a:xfrm flipH="1" rot="10800000">
            <a:off x="5238925" y="4059825"/>
            <a:ext cx="528600" cy="346500"/>
          </a:xfrm>
          <a:prstGeom prst="bentConnector3">
            <a:avLst>
              <a:gd fmla="val 49998" name="adj1"/>
            </a:avLst>
          </a:prstGeom>
          <a:noFill/>
          <a:ln cap="flat" cmpd="sng" w="9525">
            <a:solidFill>
              <a:srgbClr val="EFEFEF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394" name="Google Shape;394;p58"/>
          <p:cNvCxnSpPr>
            <a:stCxn id="390" idx="3"/>
            <a:endCxn id="392" idx="1"/>
          </p:cNvCxnSpPr>
          <p:nvPr/>
        </p:nvCxnSpPr>
        <p:spPr>
          <a:xfrm>
            <a:off x="5238925" y="4406325"/>
            <a:ext cx="528600" cy="240600"/>
          </a:xfrm>
          <a:prstGeom prst="bentConnector3">
            <a:avLst>
              <a:gd fmla="val 49998" name="adj1"/>
            </a:avLst>
          </a:prstGeom>
          <a:noFill/>
          <a:ln cap="flat" cmpd="sng" w="9525">
            <a:solidFill>
              <a:srgbClr val="EFEFEF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395" name="Google Shape;395;p58"/>
          <p:cNvSpPr txBox="1"/>
          <p:nvPr/>
        </p:nvSpPr>
        <p:spPr>
          <a:xfrm>
            <a:off x="4639208" y="3613650"/>
            <a:ext cx="1288800" cy="24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No Core solutions</a:t>
            </a:r>
            <a:endParaRPr b="0" i="0" sz="8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96" name="Google Shape;396;p58"/>
          <p:cNvSpPr txBox="1"/>
          <p:nvPr/>
        </p:nvSpPr>
        <p:spPr>
          <a:xfrm>
            <a:off x="4525977" y="4851577"/>
            <a:ext cx="1730400" cy="24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Security/Encryption/Compliance </a:t>
            </a:r>
            <a:endParaRPr b="0" i="0" sz="8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97" name="Google Shape;397;p58"/>
          <p:cNvSpPr/>
          <p:nvPr/>
        </p:nvSpPr>
        <p:spPr>
          <a:xfrm>
            <a:off x="3972550" y="4216425"/>
            <a:ext cx="254700" cy="240900"/>
          </a:xfrm>
          <a:prstGeom prst="rightArrow">
            <a:avLst>
              <a:gd fmla="val 50000" name="adj1"/>
              <a:gd fmla="val 51177" name="adj2"/>
            </a:avLst>
          </a:prstGeom>
          <a:solidFill>
            <a:srgbClr val="0058B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8" name="Google Shape;398;p58"/>
          <p:cNvSpPr txBox="1"/>
          <p:nvPr/>
        </p:nvSpPr>
        <p:spPr>
          <a:xfrm>
            <a:off x="7172417" y="3732819"/>
            <a:ext cx="1690800" cy="44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58B9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Rehost</a:t>
            </a:r>
            <a:endParaRPr b="0" i="0" sz="1400" u="none" cap="none" strike="noStrike">
              <a:solidFill>
                <a:srgbClr val="0058B9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sp>
        <p:nvSpPr>
          <p:cNvPr id="399" name="Google Shape;399;p58"/>
          <p:cNvSpPr txBox="1"/>
          <p:nvPr/>
        </p:nvSpPr>
        <p:spPr>
          <a:xfrm>
            <a:off x="7172425" y="4065003"/>
            <a:ext cx="1690800" cy="44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58B9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Replatform</a:t>
            </a:r>
            <a:endParaRPr b="0" i="0" sz="1400" u="none" cap="none" strike="noStrike">
              <a:solidFill>
                <a:srgbClr val="0058B9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sp>
        <p:nvSpPr>
          <p:cNvPr id="400" name="Google Shape;400;p58"/>
          <p:cNvSpPr txBox="1"/>
          <p:nvPr/>
        </p:nvSpPr>
        <p:spPr>
          <a:xfrm>
            <a:off x="7172433" y="4389521"/>
            <a:ext cx="1690800" cy="44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58B9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Re-architect</a:t>
            </a:r>
            <a:endParaRPr b="0" i="0" sz="1400" u="none" cap="none" strike="noStrike">
              <a:solidFill>
                <a:srgbClr val="0058B9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58B9"/>
        </a:solidFill>
      </p:bgPr>
    </p:bg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59"/>
          <p:cNvSpPr/>
          <p:nvPr/>
        </p:nvSpPr>
        <p:spPr>
          <a:xfrm>
            <a:off x="3304875" y="1128800"/>
            <a:ext cx="2280900" cy="407400"/>
          </a:xfrm>
          <a:prstGeom prst="rect">
            <a:avLst/>
          </a:prstGeom>
          <a:solidFill>
            <a:srgbClr val="0058B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6" name="Google Shape;406;p59"/>
          <p:cNvSpPr txBox="1"/>
          <p:nvPr>
            <p:ph type="title"/>
          </p:nvPr>
        </p:nvSpPr>
        <p:spPr>
          <a:xfrm>
            <a:off x="457200" y="1268465"/>
            <a:ext cx="8229600" cy="193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6200" lIns="76200" spcFirstLastPara="1" rIns="76200" wrap="square" tIns="762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 sz="4200">
                <a:latin typeface="Open Sans"/>
                <a:ea typeface="Open Sans"/>
                <a:cs typeface="Open Sans"/>
                <a:sym typeface="Open Sans"/>
              </a:rPr>
              <a:t>Next Steps</a:t>
            </a:r>
            <a:endParaRPr sz="42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60"/>
          <p:cNvSpPr txBox="1"/>
          <p:nvPr>
            <p:ph idx="4294967295" type="title"/>
          </p:nvPr>
        </p:nvSpPr>
        <p:spPr>
          <a:xfrm>
            <a:off x="311700" y="31431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  <a:t>Prossimi incontri</a:t>
            </a:r>
            <a:endParaRPr b="1" sz="2400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b="1" sz="2400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12" name="Google Shape;412;p60"/>
          <p:cNvSpPr txBox="1"/>
          <p:nvPr/>
        </p:nvSpPr>
        <p:spPr>
          <a:xfrm>
            <a:off x="339900" y="703834"/>
            <a:ext cx="8616600" cy="39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Char char="●"/>
            </a:pPr>
            <a:r>
              <a:rPr b="1" i="0" lang="en" sz="16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WORKSHOP #3</a:t>
            </a:r>
            <a:r>
              <a:rPr b="1" i="0" lang="en" sz="16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6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1" marL="9144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○"/>
            </a:pPr>
            <a:r>
              <a:rPr b="0" i="0" lang="en" sz="16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Mappatura competenze </a:t>
            </a:r>
            <a:endParaRPr b="0" i="0" sz="16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1" marL="9144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Open Sans"/>
              <a:buChar char="○"/>
            </a:pPr>
            <a:r>
              <a:rPr b="0" i="0" lang="en" sz="16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Discussione sulla metodologia di lavoro &amp; indicatori di risultato</a:t>
            </a:r>
            <a:endParaRPr b="0" i="0" sz="1600" u="none" cap="none" strike="noStrike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1" marL="9144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Open Sans"/>
              <a:buChar char="○"/>
            </a:pPr>
            <a:r>
              <a:rPr b="0" i="0" lang="en" sz="16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Scelta applicativo pilota </a:t>
            </a:r>
            <a:endParaRPr b="0" i="0" sz="16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58B9"/>
        </a:solidFill>
      </p:bgPr>
    </p:bg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4"/>
          <p:cNvSpPr/>
          <p:nvPr/>
        </p:nvSpPr>
        <p:spPr>
          <a:xfrm>
            <a:off x="3304875" y="1128800"/>
            <a:ext cx="2280900" cy="407400"/>
          </a:xfrm>
          <a:prstGeom prst="rect">
            <a:avLst/>
          </a:prstGeom>
          <a:solidFill>
            <a:srgbClr val="0058B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34"/>
          <p:cNvSpPr txBox="1"/>
          <p:nvPr>
            <p:ph type="title"/>
          </p:nvPr>
        </p:nvSpPr>
        <p:spPr>
          <a:xfrm>
            <a:off x="457200" y="1268465"/>
            <a:ext cx="8229600" cy="193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6200" lIns="76200" spcFirstLastPara="1" rIns="76200" wrap="square" tIns="762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 sz="4200">
                <a:latin typeface="Open Sans"/>
                <a:ea typeface="Open Sans"/>
                <a:cs typeface="Open Sans"/>
                <a:sym typeface="Open Sans"/>
              </a:rPr>
              <a:t>Strategia di assessment: workshop #2 </a:t>
            </a:r>
            <a:endParaRPr sz="42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58B9"/>
        </a:solidFill>
      </p:bgPr>
    </p:bg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61"/>
          <p:cNvSpPr txBox="1"/>
          <p:nvPr>
            <p:ph type="title"/>
          </p:nvPr>
        </p:nvSpPr>
        <p:spPr>
          <a:xfrm>
            <a:off x="457200" y="1605460"/>
            <a:ext cx="8229600" cy="193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6200" lIns="76200" spcFirstLastPara="1" rIns="76200" wrap="square" tIns="762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 sz="4200">
                <a:latin typeface="Open Sans ExtraBold"/>
                <a:ea typeface="Open Sans ExtraBold"/>
                <a:cs typeface="Open Sans ExtraBold"/>
                <a:sym typeface="Open Sans ExtraBold"/>
              </a:rPr>
              <a:t>Grazie</a:t>
            </a:r>
            <a:endParaRPr sz="4200">
              <a:latin typeface="Open Sans ExtraBold"/>
              <a:ea typeface="Open Sans ExtraBold"/>
              <a:cs typeface="Open Sans ExtraBold"/>
              <a:sym typeface="Open Sans ExtraBold"/>
            </a:endParaRPr>
          </a:p>
        </p:txBody>
      </p:sp>
      <p:sp>
        <p:nvSpPr>
          <p:cNvPr id="418" name="Google Shape;418;p61"/>
          <p:cNvSpPr/>
          <p:nvPr/>
        </p:nvSpPr>
        <p:spPr>
          <a:xfrm>
            <a:off x="3304875" y="1128800"/>
            <a:ext cx="2280900" cy="407400"/>
          </a:xfrm>
          <a:prstGeom prst="rect">
            <a:avLst/>
          </a:prstGeom>
          <a:solidFill>
            <a:srgbClr val="0058B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19" name="Google Shape;419;p6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8192" y="410484"/>
            <a:ext cx="2626613" cy="548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0" name="Google Shape;420;p61"/>
          <p:cNvPicPr preferRelativeResize="0"/>
          <p:nvPr/>
        </p:nvPicPr>
        <p:blipFill rotWithShape="1">
          <a:blip r:embed="rId4">
            <a:alphaModFix/>
          </a:blip>
          <a:srcRect b="0" l="1941" r="1949" t="0"/>
          <a:stretch/>
        </p:blipFill>
        <p:spPr>
          <a:xfrm>
            <a:off x="6542395" y="410487"/>
            <a:ext cx="2174486" cy="548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35"/>
          <p:cNvSpPr/>
          <p:nvPr/>
        </p:nvSpPr>
        <p:spPr>
          <a:xfrm>
            <a:off x="2175850" y="2206875"/>
            <a:ext cx="6340800" cy="17754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p35"/>
          <p:cNvSpPr txBox="1"/>
          <p:nvPr/>
        </p:nvSpPr>
        <p:spPr>
          <a:xfrm>
            <a:off x="3167176" y="99397"/>
            <a:ext cx="4543200" cy="30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LISTA DEGLI APPLICATIVI</a:t>
            </a:r>
            <a:endParaRPr b="1" i="0" sz="11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57" name="Google Shape;157;p35"/>
          <p:cNvCxnSpPr/>
          <p:nvPr/>
        </p:nvCxnSpPr>
        <p:spPr>
          <a:xfrm>
            <a:off x="5429375" y="362050"/>
            <a:ext cx="3300" cy="2349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58" name="Google Shape;158;p35"/>
          <p:cNvSpPr txBox="1"/>
          <p:nvPr/>
        </p:nvSpPr>
        <p:spPr>
          <a:xfrm>
            <a:off x="3425688" y="579056"/>
            <a:ext cx="4016400" cy="30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PRIORITIZZAZIONE DEGLI APPLICATIVI</a:t>
            </a:r>
            <a:endParaRPr b="1" i="0" sz="11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59" name="Google Shape;159;p35"/>
          <p:cNvCxnSpPr/>
          <p:nvPr/>
        </p:nvCxnSpPr>
        <p:spPr>
          <a:xfrm>
            <a:off x="5422221" y="1971979"/>
            <a:ext cx="3300" cy="2349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60" name="Google Shape;160;p35"/>
          <p:cNvSpPr txBox="1"/>
          <p:nvPr/>
        </p:nvSpPr>
        <p:spPr>
          <a:xfrm>
            <a:off x="3167175" y="2603323"/>
            <a:ext cx="4543200" cy="30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SCELTA DELLA STRATEGIA DI MIGRAZIONE </a:t>
            </a:r>
            <a:endParaRPr b="1" i="0" sz="11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1" name="Google Shape;161;p35"/>
          <p:cNvSpPr txBox="1"/>
          <p:nvPr/>
        </p:nvSpPr>
        <p:spPr>
          <a:xfrm>
            <a:off x="3252188" y="2166853"/>
            <a:ext cx="4359300" cy="30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SCHEDA DI ASSESSMENT DELL’APPLICATIVO</a:t>
            </a:r>
            <a:endParaRPr b="1" i="0" sz="11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62" name="Google Shape;162;p35"/>
          <p:cNvCxnSpPr/>
          <p:nvPr/>
        </p:nvCxnSpPr>
        <p:spPr>
          <a:xfrm>
            <a:off x="5429375" y="2415906"/>
            <a:ext cx="3300" cy="2349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63" name="Google Shape;163;p35"/>
          <p:cNvSpPr txBox="1"/>
          <p:nvPr/>
        </p:nvSpPr>
        <p:spPr>
          <a:xfrm>
            <a:off x="2406131" y="3961767"/>
            <a:ext cx="6041400" cy="30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MAPPATURA DELLE COMPETENZE</a:t>
            </a:r>
            <a:endParaRPr b="1" i="0" sz="11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64" name="Google Shape;164;p35"/>
          <p:cNvCxnSpPr/>
          <p:nvPr/>
        </p:nvCxnSpPr>
        <p:spPr>
          <a:xfrm>
            <a:off x="5402975" y="3736354"/>
            <a:ext cx="3300" cy="2349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65" name="Google Shape;165;p35"/>
          <p:cNvSpPr txBox="1"/>
          <p:nvPr/>
        </p:nvSpPr>
        <p:spPr>
          <a:xfrm>
            <a:off x="2441907" y="2781498"/>
            <a:ext cx="6204900" cy="30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Usando specifici criteri di prioritizzazione sulla base della scheda di assessment di ciascun servizio</a:t>
            </a:r>
            <a:endParaRPr b="0" i="0" sz="9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6" name="Google Shape;166;p35"/>
          <p:cNvSpPr txBox="1"/>
          <p:nvPr/>
        </p:nvSpPr>
        <p:spPr>
          <a:xfrm>
            <a:off x="857725" y="905305"/>
            <a:ext cx="1283100" cy="46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WORKSHOP </a:t>
            </a:r>
            <a:r>
              <a:rPr b="1" i="0" lang="en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#1</a:t>
            </a:r>
            <a:endParaRPr b="1" i="0" sz="11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7" name="Google Shape;167;p35"/>
          <p:cNvSpPr txBox="1"/>
          <p:nvPr/>
        </p:nvSpPr>
        <p:spPr>
          <a:xfrm>
            <a:off x="857725" y="2952248"/>
            <a:ext cx="1283100" cy="46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WORKSHOP </a:t>
            </a:r>
            <a:r>
              <a:rPr b="1" i="0" lang="en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#2</a:t>
            </a:r>
            <a:endParaRPr b="1" i="0" sz="11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8" name="Google Shape;168;p35"/>
          <p:cNvSpPr/>
          <p:nvPr/>
        </p:nvSpPr>
        <p:spPr>
          <a:xfrm rot="-5400000">
            <a:off x="1817136" y="2538763"/>
            <a:ext cx="921402" cy="236574"/>
          </a:xfrm>
          <a:custGeom>
            <a:rect b="b" l="l" r="r" t="t"/>
            <a:pathLst>
              <a:path extrusionOk="0" h="21600" w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noFill/>
          <a:ln cap="flat" cmpd="sng" w="12700">
            <a:solidFill>
              <a:srgbClr val="0058B9"/>
            </a:solidFill>
            <a:prstDash val="solid"/>
            <a:miter lim="400000"/>
            <a:headEnd len="sm" w="sm" type="none"/>
            <a:tailEnd len="sm" w="sm" type="none"/>
          </a:ln>
        </p:spPr>
        <p:txBody>
          <a:bodyPr anchorCtr="0" anchor="ctr" bIns="19050" lIns="19050" spcFirstLastPara="1" rIns="19050" wrap="square" tIns="190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Helvetica Neue Light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169" name="Google Shape;169;p35"/>
          <p:cNvSpPr/>
          <p:nvPr/>
        </p:nvSpPr>
        <p:spPr>
          <a:xfrm flipH="1" rot="-5400000">
            <a:off x="1801935" y="3404716"/>
            <a:ext cx="951804" cy="236574"/>
          </a:xfrm>
          <a:custGeom>
            <a:rect b="b" l="l" r="r" t="t"/>
            <a:pathLst>
              <a:path extrusionOk="0" h="21600" w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noFill/>
          <a:ln cap="flat" cmpd="sng" w="12700">
            <a:solidFill>
              <a:srgbClr val="0058B9"/>
            </a:solidFill>
            <a:prstDash val="solid"/>
            <a:miter lim="400000"/>
            <a:headEnd len="sm" w="sm" type="none"/>
            <a:tailEnd len="sm" w="sm" type="none"/>
          </a:ln>
        </p:spPr>
        <p:txBody>
          <a:bodyPr anchorCtr="0" anchor="ctr" bIns="19050" lIns="19050" spcFirstLastPara="1" rIns="19050" wrap="square" tIns="190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Helvetica Neue Light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170" name="Google Shape;170;p35"/>
          <p:cNvSpPr txBox="1"/>
          <p:nvPr/>
        </p:nvSpPr>
        <p:spPr>
          <a:xfrm>
            <a:off x="3609636" y="762565"/>
            <a:ext cx="3628500" cy="30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Usando quattro categorie per classificarli </a:t>
            </a:r>
            <a:endParaRPr b="0" i="0" sz="9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1" name="Google Shape;171;p35"/>
          <p:cNvSpPr txBox="1"/>
          <p:nvPr/>
        </p:nvSpPr>
        <p:spPr>
          <a:xfrm>
            <a:off x="857725" y="4379294"/>
            <a:ext cx="1283100" cy="46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WORKSHOP </a:t>
            </a:r>
            <a:r>
              <a:rPr b="1" i="0" lang="en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#3</a:t>
            </a:r>
            <a:endParaRPr b="1" i="0" sz="11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172" name="Google Shape;172;p35"/>
          <p:cNvGrpSpPr/>
          <p:nvPr/>
        </p:nvGrpSpPr>
        <p:grpSpPr>
          <a:xfrm>
            <a:off x="2159590" y="85412"/>
            <a:ext cx="236578" cy="2049724"/>
            <a:chOff x="2007150" y="204600"/>
            <a:chExt cx="236578" cy="2322633"/>
          </a:xfrm>
        </p:grpSpPr>
        <p:sp>
          <p:nvSpPr>
            <p:cNvPr id="173" name="Google Shape;173;p35"/>
            <p:cNvSpPr/>
            <p:nvPr/>
          </p:nvSpPr>
          <p:spPr>
            <a:xfrm rot="-5400000">
              <a:off x="1772601" y="439149"/>
              <a:ext cx="705672" cy="236574"/>
            </a:xfrm>
            <a:custGeom>
              <a:rect b="b" l="l" r="r" t="t"/>
              <a:pathLst>
                <a:path extrusionOk="0" h="21600" w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</a:path>
              </a:pathLst>
            </a:custGeom>
            <a:noFill/>
            <a:ln cap="flat" cmpd="sng" w="12700">
              <a:solidFill>
                <a:srgbClr val="0058B9"/>
              </a:solidFill>
              <a:prstDash val="solid"/>
              <a:miter lim="400000"/>
              <a:headEnd len="sm" w="sm" type="none"/>
              <a:tailEnd len="sm" w="sm" type="none"/>
            </a:ln>
          </p:spPr>
          <p:txBody>
            <a:bodyPr anchorCtr="0" anchor="ctr" bIns="19050" lIns="19050" spcFirstLastPara="1" rIns="19050" wrap="square" tIns="190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Helvetica Neue Light"/>
                <a:buNone/>
              </a:pPr>
              <a:r>
                <a:t/>
              </a:r>
              <a:endParaRPr b="0" i="0" sz="12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endParaRPr>
            </a:p>
          </p:txBody>
        </p:sp>
        <p:sp>
          <p:nvSpPr>
            <p:cNvPr id="174" name="Google Shape;174;p35"/>
            <p:cNvSpPr/>
            <p:nvPr/>
          </p:nvSpPr>
          <p:spPr>
            <a:xfrm flipH="1" rot="-5400000">
              <a:off x="1306558" y="1590063"/>
              <a:ext cx="1637766" cy="236574"/>
            </a:xfrm>
            <a:custGeom>
              <a:rect b="b" l="l" r="r" t="t"/>
              <a:pathLst>
                <a:path extrusionOk="0" h="21600" w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</a:path>
              </a:pathLst>
            </a:custGeom>
            <a:noFill/>
            <a:ln cap="flat" cmpd="sng" w="12700">
              <a:solidFill>
                <a:srgbClr val="0058B9"/>
              </a:solidFill>
              <a:prstDash val="solid"/>
              <a:miter lim="400000"/>
              <a:headEnd len="sm" w="sm" type="none"/>
              <a:tailEnd len="sm" w="sm" type="none"/>
            </a:ln>
          </p:spPr>
          <p:txBody>
            <a:bodyPr anchorCtr="0" anchor="ctr" bIns="19050" lIns="19050" spcFirstLastPara="1" rIns="19050" wrap="square" tIns="190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Helvetica Neue Light"/>
                <a:buNone/>
              </a:pPr>
              <a:r>
                <a:t/>
              </a:r>
              <a:endParaRPr b="0" i="0" sz="12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endParaRPr>
            </a:p>
          </p:txBody>
        </p:sp>
      </p:grpSp>
      <p:sp>
        <p:nvSpPr>
          <p:cNvPr id="175" name="Google Shape;175;p35"/>
          <p:cNvSpPr/>
          <p:nvPr/>
        </p:nvSpPr>
        <p:spPr>
          <a:xfrm rot="-5400000">
            <a:off x="2072508" y="4165237"/>
            <a:ext cx="411858" cy="236574"/>
          </a:xfrm>
          <a:custGeom>
            <a:rect b="b" l="l" r="r" t="t"/>
            <a:pathLst>
              <a:path extrusionOk="0" h="21600" w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noFill/>
          <a:ln cap="flat" cmpd="sng" w="12700">
            <a:solidFill>
              <a:srgbClr val="0058B9"/>
            </a:solidFill>
            <a:prstDash val="solid"/>
            <a:miter lim="400000"/>
            <a:headEnd len="sm" w="sm" type="none"/>
            <a:tailEnd len="sm" w="sm" type="none"/>
          </a:ln>
        </p:spPr>
        <p:txBody>
          <a:bodyPr anchorCtr="0" anchor="ctr" bIns="19050" lIns="19050" spcFirstLastPara="1" rIns="19050" wrap="square" tIns="190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Helvetica Neue Light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176" name="Google Shape;176;p35"/>
          <p:cNvSpPr/>
          <p:nvPr/>
        </p:nvSpPr>
        <p:spPr>
          <a:xfrm flipH="1" rot="-5400000">
            <a:off x="2013679" y="4629195"/>
            <a:ext cx="529524" cy="236574"/>
          </a:xfrm>
          <a:custGeom>
            <a:rect b="b" l="l" r="r" t="t"/>
            <a:pathLst>
              <a:path extrusionOk="0" h="21600" w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noFill/>
          <a:ln cap="flat" cmpd="sng" w="12700">
            <a:solidFill>
              <a:srgbClr val="0058B9"/>
            </a:solidFill>
            <a:prstDash val="solid"/>
            <a:miter lim="400000"/>
            <a:headEnd len="sm" w="sm" type="none"/>
            <a:tailEnd len="sm" w="sm" type="none"/>
          </a:ln>
        </p:spPr>
        <p:txBody>
          <a:bodyPr anchorCtr="0" anchor="ctr" bIns="19050" lIns="19050" spcFirstLastPara="1" rIns="19050" wrap="square" tIns="190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Helvetica Neue Light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177" name="Google Shape;177;p35"/>
          <p:cNvSpPr/>
          <p:nvPr/>
        </p:nvSpPr>
        <p:spPr>
          <a:xfrm>
            <a:off x="377850" y="905300"/>
            <a:ext cx="534300" cy="534300"/>
          </a:xfrm>
          <a:prstGeom prst="ellipse">
            <a:avLst/>
          </a:prstGeom>
          <a:solidFill>
            <a:srgbClr val="0058B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AS-IS</a:t>
            </a:r>
            <a:endParaRPr b="0" i="0" sz="6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178" name="Google Shape;178;p35"/>
          <p:cNvGrpSpPr/>
          <p:nvPr/>
        </p:nvGrpSpPr>
        <p:grpSpPr>
          <a:xfrm>
            <a:off x="172810" y="2815800"/>
            <a:ext cx="939257" cy="716519"/>
            <a:chOff x="-63535" y="2016610"/>
            <a:chExt cx="1365000" cy="1041300"/>
          </a:xfrm>
        </p:grpSpPr>
        <p:sp>
          <p:nvSpPr>
            <p:cNvPr id="179" name="Google Shape;179;p35"/>
            <p:cNvSpPr/>
            <p:nvPr/>
          </p:nvSpPr>
          <p:spPr>
            <a:xfrm>
              <a:off x="242700" y="2191325"/>
              <a:ext cx="749700" cy="749700"/>
            </a:xfrm>
            <a:prstGeom prst="ellipse">
              <a:avLst/>
            </a:prstGeom>
            <a:solidFill>
              <a:srgbClr val="0058B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80" name="Google Shape;180;p35"/>
            <p:cNvSpPr txBox="1"/>
            <p:nvPr/>
          </p:nvSpPr>
          <p:spPr>
            <a:xfrm>
              <a:off x="-63535" y="2016610"/>
              <a:ext cx="1365000" cy="1041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00"/>
                <a:buFont typeface="Arial"/>
                <a:buNone/>
              </a:pPr>
              <a:r>
                <a:rPr b="0" i="0" lang="en" sz="600" u="none" cap="none" strike="noStrike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PAIN</a:t>
              </a:r>
              <a:br>
                <a:rPr b="0" i="0" lang="en" sz="600" u="none" cap="none" strike="noStrike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</a:br>
              <a:r>
                <a:rPr b="0" i="0" lang="en" sz="600" u="none" cap="none" strike="noStrike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POINTS</a:t>
              </a:r>
              <a:endParaRPr b="0" i="0" sz="6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sp>
        <p:nvSpPr>
          <p:cNvPr id="181" name="Google Shape;181;p35"/>
          <p:cNvSpPr/>
          <p:nvPr/>
        </p:nvSpPr>
        <p:spPr>
          <a:xfrm>
            <a:off x="377850" y="4342550"/>
            <a:ext cx="534300" cy="534300"/>
          </a:xfrm>
          <a:prstGeom prst="ellipse">
            <a:avLst/>
          </a:prstGeom>
          <a:solidFill>
            <a:srgbClr val="0058B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t/>
            </a:r>
            <a:endParaRPr b="0" i="0" sz="6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2" name="Google Shape;182;p35"/>
          <p:cNvSpPr txBox="1"/>
          <p:nvPr/>
        </p:nvSpPr>
        <p:spPr>
          <a:xfrm>
            <a:off x="221786" y="4461282"/>
            <a:ext cx="864900" cy="23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TO-BE</a:t>
            </a:r>
            <a:endParaRPr b="0" i="0" sz="6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183" name="Google Shape;183;p35"/>
          <p:cNvGrpSpPr/>
          <p:nvPr/>
        </p:nvGrpSpPr>
        <p:grpSpPr>
          <a:xfrm>
            <a:off x="4881163" y="1069769"/>
            <a:ext cx="1115213" cy="834061"/>
            <a:chOff x="4727956" y="1064995"/>
            <a:chExt cx="1374600" cy="1095000"/>
          </a:xfrm>
        </p:grpSpPr>
        <p:sp>
          <p:nvSpPr>
            <p:cNvPr id="184" name="Google Shape;184;p35"/>
            <p:cNvSpPr/>
            <p:nvPr/>
          </p:nvSpPr>
          <p:spPr>
            <a:xfrm>
              <a:off x="4727956" y="1064995"/>
              <a:ext cx="1374600" cy="1095000"/>
            </a:xfrm>
            <a:prstGeom prst="rect">
              <a:avLst/>
            </a:prstGeom>
            <a:solidFill>
              <a:srgbClr val="F3F3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85" name="Google Shape;185;p35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801266" y="1130806"/>
              <a:ext cx="1235816" cy="95180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86" name="Google Shape;186;p35"/>
          <p:cNvGrpSpPr/>
          <p:nvPr/>
        </p:nvGrpSpPr>
        <p:grpSpPr>
          <a:xfrm>
            <a:off x="4881175" y="4246525"/>
            <a:ext cx="1034400" cy="834000"/>
            <a:chOff x="6030525" y="4246525"/>
            <a:chExt cx="1034400" cy="834000"/>
          </a:xfrm>
        </p:grpSpPr>
        <p:sp>
          <p:nvSpPr>
            <p:cNvPr id="187" name="Google Shape;187;p35"/>
            <p:cNvSpPr/>
            <p:nvPr/>
          </p:nvSpPr>
          <p:spPr>
            <a:xfrm>
              <a:off x="6030525" y="4246525"/>
              <a:ext cx="1034400" cy="834000"/>
            </a:xfrm>
            <a:prstGeom prst="rect">
              <a:avLst/>
            </a:prstGeom>
            <a:solidFill>
              <a:srgbClr val="F3F3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88" name="Google Shape;188;p35"/>
            <p:cNvPicPr preferRelativeResize="0"/>
            <p:nvPr/>
          </p:nvPicPr>
          <p:blipFill rotWithShape="1">
            <a:blip r:embed="rId4">
              <a:alphaModFix/>
            </a:blip>
            <a:srcRect b="-1248" l="0" r="0" t="1250"/>
            <a:stretch/>
          </p:blipFill>
          <p:spPr>
            <a:xfrm>
              <a:off x="6131929" y="4317974"/>
              <a:ext cx="844107" cy="67747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89" name="Google Shape;189;p35"/>
          <p:cNvSpPr txBox="1"/>
          <p:nvPr/>
        </p:nvSpPr>
        <p:spPr>
          <a:xfrm>
            <a:off x="8449675" y="2886500"/>
            <a:ext cx="618000" cy="46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D9D9D9"/>
                </a:solidFill>
                <a:latin typeface="Open Sans"/>
                <a:ea typeface="Open Sans"/>
                <a:cs typeface="Open Sans"/>
                <a:sym typeface="Open Sans"/>
              </a:rPr>
              <a:t>OGGI</a:t>
            </a:r>
            <a:endParaRPr b="1" i="0" sz="900" u="none" cap="none" strike="noStrike">
              <a:solidFill>
                <a:srgbClr val="D9D9D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90" name="Google Shape;190;p3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787362" y="3040336"/>
            <a:ext cx="422035" cy="4220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3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683294" y="3040336"/>
            <a:ext cx="422035" cy="4220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3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705738" y="3040336"/>
            <a:ext cx="422035" cy="4220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3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716226" y="3022074"/>
            <a:ext cx="422035" cy="422034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35"/>
          <p:cNvSpPr txBox="1"/>
          <p:nvPr/>
        </p:nvSpPr>
        <p:spPr>
          <a:xfrm>
            <a:off x="3642343" y="3444110"/>
            <a:ext cx="712200" cy="29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Retire</a:t>
            </a:r>
            <a:endParaRPr b="1" i="0" sz="11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5" name="Google Shape;195;p35"/>
          <p:cNvSpPr txBox="1"/>
          <p:nvPr/>
        </p:nvSpPr>
        <p:spPr>
          <a:xfrm>
            <a:off x="4440208" y="3444110"/>
            <a:ext cx="900300" cy="29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SaaS</a:t>
            </a:r>
            <a:endParaRPr b="1" i="0" sz="11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6" name="Google Shape;196;p35"/>
          <p:cNvSpPr txBox="1"/>
          <p:nvPr/>
        </p:nvSpPr>
        <p:spPr>
          <a:xfrm>
            <a:off x="5468740" y="3444110"/>
            <a:ext cx="1034400" cy="29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Re-host</a:t>
            </a:r>
            <a:endParaRPr b="1" i="0" sz="11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7" name="Google Shape;197;p35"/>
          <p:cNvSpPr txBox="1"/>
          <p:nvPr/>
        </p:nvSpPr>
        <p:spPr>
          <a:xfrm>
            <a:off x="6495237" y="3444110"/>
            <a:ext cx="1034400" cy="29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Re-platform</a:t>
            </a:r>
            <a:endParaRPr b="1" i="0" sz="11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98" name="Google Shape;198;p3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961768" y="3040336"/>
            <a:ext cx="422035" cy="422035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35"/>
          <p:cNvSpPr txBox="1"/>
          <p:nvPr/>
        </p:nvSpPr>
        <p:spPr>
          <a:xfrm>
            <a:off x="2816750" y="3444110"/>
            <a:ext cx="712200" cy="29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Retain</a:t>
            </a:r>
            <a:endParaRPr b="1" i="0" sz="11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00" name="Google Shape;200;p3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706826" y="3022074"/>
            <a:ext cx="422035" cy="422034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35"/>
          <p:cNvSpPr txBox="1"/>
          <p:nvPr/>
        </p:nvSpPr>
        <p:spPr>
          <a:xfrm>
            <a:off x="7485837" y="3444110"/>
            <a:ext cx="1034400" cy="29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Re-architect</a:t>
            </a:r>
            <a:endParaRPr b="1" i="0" sz="11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36"/>
          <p:cNvSpPr txBox="1"/>
          <p:nvPr>
            <p:ph idx="4294967295" type="title"/>
          </p:nvPr>
        </p:nvSpPr>
        <p:spPr>
          <a:xfrm>
            <a:off x="311700" y="31431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 sz="2400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  <a:t>Obiettivi del workshop #2</a:t>
            </a:r>
            <a:endParaRPr b="1" sz="2400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7" name="Google Shape;207;p36"/>
          <p:cNvSpPr txBox="1"/>
          <p:nvPr/>
        </p:nvSpPr>
        <p:spPr>
          <a:xfrm>
            <a:off x="203800" y="977100"/>
            <a:ext cx="8486400" cy="367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marR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●"/>
            </a:pPr>
            <a:r>
              <a:rPr b="0" i="0" lang="en" sz="16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Evidenziare le informazioni utili a supportare l’identificazione delle strategie di migrazione applicabili, sia di ambito tecnico che di business</a:t>
            </a:r>
            <a:endParaRPr b="0" i="0" sz="16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●"/>
            </a:pPr>
            <a:r>
              <a:rPr b="0" i="0" lang="en" sz="16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Ricostruire una conoscenza di base sugli applicativi in uso</a:t>
            </a:r>
            <a:endParaRPr b="0" i="0" sz="16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●"/>
            </a:pPr>
            <a:r>
              <a:rPr b="0" i="0" lang="en" sz="16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Facilitare la comunicazione fra personale tecnico e non-tecnico per la decisione su quale approccio adottare</a:t>
            </a:r>
            <a:endParaRPr b="0" i="0" sz="16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●"/>
            </a:pPr>
            <a:r>
              <a:rPr b="0" i="0" lang="en" sz="16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Bilanciare effort e valore con un modello strutturato ma snello</a:t>
            </a:r>
            <a:endParaRPr b="0" i="0" sz="16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●"/>
            </a:pPr>
            <a:r>
              <a:rPr b="0" i="0" lang="en" sz="16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Stimolare valutazioni non abituali in modo collaborativo</a:t>
            </a:r>
            <a:endParaRPr b="0" i="0" sz="16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●"/>
            </a:pPr>
            <a:r>
              <a:rPr b="0" i="0" lang="en" sz="16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La scheda di assessment è a livello applicativo, la visione end-to-end del servizio viene affrontata nella fase precedente di mappatura</a:t>
            </a:r>
            <a:endParaRPr b="0" i="0" sz="16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21212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58B9"/>
        </a:solidFill>
      </p:bgPr>
    </p:bg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7"/>
          <p:cNvSpPr/>
          <p:nvPr/>
        </p:nvSpPr>
        <p:spPr>
          <a:xfrm>
            <a:off x="3304875" y="1128800"/>
            <a:ext cx="2280900" cy="407400"/>
          </a:xfrm>
          <a:prstGeom prst="rect">
            <a:avLst/>
          </a:prstGeom>
          <a:solidFill>
            <a:srgbClr val="0058B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p37"/>
          <p:cNvSpPr txBox="1"/>
          <p:nvPr>
            <p:ph type="title"/>
          </p:nvPr>
        </p:nvSpPr>
        <p:spPr>
          <a:xfrm>
            <a:off x="457200" y="1268465"/>
            <a:ext cx="8229600" cy="193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6200" lIns="76200" spcFirstLastPara="1" rIns="76200" wrap="square" tIns="762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 sz="4200">
                <a:latin typeface="Open Sans"/>
                <a:ea typeface="Open Sans"/>
                <a:cs typeface="Open Sans"/>
                <a:sym typeface="Open Sans"/>
              </a:rPr>
              <a:t>Scheda di assessment dell’applicativo</a:t>
            </a:r>
            <a:endParaRPr sz="42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8"/>
          <p:cNvSpPr txBox="1"/>
          <p:nvPr>
            <p:ph idx="4294967295" type="title"/>
          </p:nvPr>
        </p:nvSpPr>
        <p:spPr>
          <a:xfrm>
            <a:off x="311700" y="31431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 sz="2400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  <a:t>Scheda di assessment dell’applicativo</a:t>
            </a:r>
            <a:endParaRPr b="1" sz="2400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9" name="Google Shape;219;p38"/>
          <p:cNvSpPr txBox="1"/>
          <p:nvPr/>
        </p:nvSpPr>
        <p:spPr>
          <a:xfrm>
            <a:off x="311700" y="1054725"/>
            <a:ext cx="8376300" cy="342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Char char="●"/>
            </a:pPr>
            <a:r>
              <a:rPr b="0" i="0" lang="en" sz="16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Per ogni applicativo prioritizzato, andremo a costruire una scheda di assessment che ci permetterà di raccogliere un </a:t>
            </a:r>
            <a:r>
              <a:rPr b="1" i="0" lang="en" sz="16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set di informazioni esaustive</a:t>
            </a:r>
            <a:r>
              <a:rPr b="0" i="0" lang="en" sz="16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 sulla base delle quali (o perlomeno su un subset delle quali) andremo a </a:t>
            </a:r>
            <a:r>
              <a:rPr b="1" i="0" lang="en" sz="16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prendere una decisione sulla strategia di migrazione </a:t>
            </a:r>
            <a:r>
              <a:rPr b="0" i="0" lang="en" sz="16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più adatta per il servizio.</a:t>
            </a:r>
            <a:br>
              <a:rPr b="0" i="0" lang="en" sz="16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b="0" i="0" sz="1600" u="none" cap="none" strike="noStrike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Char char="●"/>
            </a:pPr>
            <a:r>
              <a:rPr b="0" i="0" lang="en" sz="16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Per creare la scheda di di assessment si può usare il seguente file: </a:t>
            </a:r>
            <a:r>
              <a:rPr lang="en" sz="16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Scheda di assessment</a:t>
            </a:r>
            <a:endParaRPr b="0" i="0" sz="1600" u="none" cap="none" strike="noStrike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Open Sans"/>
              <a:buChar char="●"/>
            </a:pPr>
            <a:r>
              <a:rPr b="0" i="0" lang="en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Per maggiori dettagli sulla classificazione si rimanda al capitolo 3.2 del documento Cloud Enablement Kit</a:t>
            </a:r>
            <a:endParaRPr b="0" i="0" sz="1600" u="none" cap="none" strike="noStrike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58B9"/>
        </a:solidFill>
      </p:bgPr>
    </p:bg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39"/>
          <p:cNvSpPr/>
          <p:nvPr/>
        </p:nvSpPr>
        <p:spPr>
          <a:xfrm>
            <a:off x="3304875" y="1128800"/>
            <a:ext cx="2280900" cy="407400"/>
          </a:xfrm>
          <a:prstGeom prst="rect">
            <a:avLst/>
          </a:prstGeom>
          <a:solidFill>
            <a:srgbClr val="0058B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p39"/>
          <p:cNvSpPr txBox="1"/>
          <p:nvPr>
            <p:ph type="title"/>
          </p:nvPr>
        </p:nvSpPr>
        <p:spPr>
          <a:xfrm>
            <a:off x="457200" y="1268465"/>
            <a:ext cx="8229600" cy="193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6200" lIns="76200" spcFirstLastPara="1" rIns="76200" wrap="square" tIns="762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 sz="4200">
                <a:latin typeface="Open Sans"/>
                <a:ea typeface="Open Sans"/>
                <a:cs typeface="Open Sans"/>
                <a:sym typeface="Open Sans"/>
              </a:rPr>
              <a:t>Scelta della strategia di migrazione</a:t>
            </a:r>
            <a:endParaRPr sz="42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40"/>
          <p:cNvSpPr txBox="1"/>
          <p:nvPr>
            <p:ph idx="4294967295" type="title"/>
          </p:nvPr>
        </p:nvSpPr>
        <p:spPr>
          <a:xfrm>
            <a:off x="311700" y="31431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 sz="2400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  <a:t>Considerazioni sul valore delle strategie di migrazione </a:t>
            </a:r>
            <a:endParaRPr b="1" sz="2400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231" name="Google Shape;231;p40"/>
          <p:cNvGrpSpPr/>
          <p:nvPr/>
        </p:nvGrpSpPr>
        <p:grpSpPr>
          <a:xfrm>
            <a:off x="578366" y="3229862"/>
            <a:ext cx="8075168" cy="1666660"/>
            <a:chOff x="-1730412" y="638100"/>
            <a:chExt cx="7977050" cy="1558500"/>
          </a:xfrm>
        </p:grpSpPr>
        <p:sp>
          <p:nvSpPr>
            <p:cNvPr id="232" name="Google Shape;232;p40"/>
            <p:cNvSpPr/>
            <p:nvPr/>
          </p:nvSpPr>
          <p:spPr>
            <a:xfrm flipH="1">
              <a:off x="-1730412" y="1066350"/>
              <a:ext cx="7016400" cy="702000"/>
            </a:xfrm>
            <a:prstGeom prst="rtTriangle">
              <a:avLst/>
            </a:prstGeom>
            <a:solidFill>
              <a:srgbClr val="EFEFE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" name="Google Shape;233;p40"/>
            <p:cNvSpPr/>
            <p:nvPr/>
          </p:nvSpPr>
          <p:spPr>
            <a:xfrm rot="5400000">
              <a:off x="4885988" y="835950"/>
              <a:ext cx="1558500" cy="1162800"/>
            </a:xfrm>
            <a:prstGeom prst="triangle">
              <a:avLst>
                <a:gd fmla="val 50000" name="adj"/>
              </a:avLst>
            </a:prstGeom>
            <a:solidFill>
              <a:srgbClr val="EFEFE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34" name="Google Shape;234;p40"/>
          <p:cNvSpPr txBox="1"/>
          <p:nvPr/>
        </p:nvSpPr>
        <p:spPr>
          <a:xfrm>
            <a:off x="4946421" y="3820579"/>
            <a:ext cx="3312300" cy="69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1" lang="en" sz="1400" u="none" cap="none" strike="noStrike">
                <a:solidFill>
                  <a:srgbClr val="000000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Value to Business &amp; Resources Needed</a:t>
            </a:r>
            <a:endParaRPr b="0" i="1" sz="1400" u="none" cap="none" strike="noStrike">
              <a:solidFill>
                <a:srgbClr val="000000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sp>
        <p:nvSpPr>
          <p:cNvPr id="235" name="Google Shape;235;p40"/>
          <p:cNvSpPr txBox="1"/>
          <p:nvPr/>
        </p:nvSpPr>
        <p:spPr>
          <a:xfrm>
            <a:off x="425150" y="936175"/>
            <a:ext cx="2512500" cy="18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1" lang="en" sz="1000" u="none" cap="none" strike="noStrike">
                <a:solidFill>
                  <a:schemeClr val="accent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Secondo Gartner e NTT Data, il </a:t>
            </a:r>
            <a:r>
              <a:rPr b="1" i="1" lang="en" sz="1000" u="none" cap="none" strike="noStrike">
                <a:solidFill>
                  <a:schemeClr val="accent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Re-Architect </a:t>
            </a:r>
            <a:r>
              <a:rPr b="0" i="1" lang="en" sz="1000" u="none" cap="none" strike="noStrike">
                <a:solidFill>
                  <a:schemeClr val="accent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delle applicazioni è l'opzione più fruttuosa, con un </a:t>
            </a:r>
            <a:r>
              <a:rPr b="1" i="1" lang="en" sz="1000" u="none" cap="none" strike="noStrike">
                <a:solidFill>
                  <a:schemeClr val="accent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risparmio di costi superiore al 50%</a:t>
            </a:r>
            <a:r>
              <a:rPr b="0" i="1" lang="en" sz="1000" u="none" cap="none" strike="noStrike">
                <a:solidFill>
                  <a:schemeClr val="accent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. Il </a:t>
            </a:r>
            <a:r>
              <a:rPr b="1" i="1" lang="en" sz="1000" u="none" cap="none" strike="noStrike">
                <a:solidFill>
                  <a:schemeClr val="accent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Rehosting </a:t>
            </a:r>
            <a:r>
              <a:rPr b="0" i="1" lang="en" sz="1000" u="none" cap="none" strike="noStrike">
                <a:solidFill>
                  <a:schemeClr val="accent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offre invece un potenziale di </a:t>
            </a:r>
            <a:r>
              <a:rPr b="1" i="1" lang="en" sz="1000" u="none" cap="none" strike="noStrike">
                <a:solidFill>
                  <a:schemeClr val="accent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risparmio del 25-30%</a:t>
            </a:r>
            <a:br>
              <a:rPr b="1" i="1" lang="en" sz="1000" u="none" cap="none" strike="noStrike">
                <a:solidFill>
                  <a:schemeClr val="accent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</a:br>
            <a:br>
              <a:rPr b="0" i="1" lang="en" sz="1000" u="none" cap="none" strike="noStrike">
                <a:solidFill>
                  <a:schemeClr val="accent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</a:br>
            <a:r>
              <a:rPr b="0" i="1" lang="en" sz="1000" u="none" cap="none" strike="noStrike">
                <a:solidFill>
                  <a:schemeClr val="accent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Rispetto alle altre opzioni, Re-architecti offre non solo vantaggi in termini di costi, ma anche vantaggi in termini di</a:t>
            </a:r>
            <a:r>
              <a:rPr b="1" i="1" lang="en" sz="1000" u="none" cap="none" strike="noStrike">
                <a:solidFill>
                  <a:schemeClr val="accent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produttività</a:t>
            </a:r>
            <a:r>
              <a:rPr b="0" i="1" lang="en" sz="1000" u="none" cap="none" strike="noStrike">
                <a:solidFill>
                  <a:schemeClr val="accent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e </a:t>
            </a:r>
            <a:r>
              <a:rPr b="1" i="1" lang="en" sz="1000" u="none" cap="none" strike="noStrike">
                <a:solidFill>
                  <a:schemeClr val="accent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agilità aziendale</a:t>
            </a:r>
            <a:r>
              <a:rPr b="0" i="1" lang="en" sz="1000" u="none" cap="none" strike="noStrike">
                <a:solidFill>
                  <a:schemeClr val="accent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.</a:t>
            </a:r>
            <a:endParaRPr b="0" i="1" sz="10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6" name="Google Shape;236;p40"/>
          <p:cNvSpPr txBox="1"/>
          <p:nvPr/>
        </p:nvSpPr>
        <p:spPr>
          <a:xfrm>
            <a:off x="327825" y="4744825"/>
            <a:ext cx="6793500" cy="40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Risorsa: NTT Data - </a:t>
            </a:r>
            <a:r>
              <a:rPr b="0" i="0" lang="en" sz="9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Digital Moving to the Cloud White Paper</a:t>
            </a:r>
            <a:r>
              <a:rPr b="0" i="0" lang="en" sz="9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9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7" name="Google Shape;237;p40"/>
          <p:cNvSpPr txBox="1"/>
          <p:nvPr/>
        </p:nvSpPr>
        <p:spPr>
          <a:xfrm>
            <a:off x="1638435" y="3554880"/>
            <a:ext cx="1690800" cy="44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58B9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Retire</a:t>
            </a:r>
            <a:endParaRPr b="0" i="0" sz="1400" u="none" cap="none" strike="noStrike">
              <a:solidFill>
                <a:srgbClr val="0058B9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sp>
        <p:nvSpPr>
          <p:cNvPr id="238" name="Google Shape;238;p40"/>
          <p:cNvSpPr txBox="1"/>
          <p:nvPr/>
        </p:nvSpPr>
        <p:spPr>
          <a:xfrm>
            <a:off x="339097" y="3817999"/>
            <a:ext cx="1690800" cy="44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58B9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Retain</a:t>
            </a:r>
            <a:endParaRPr b="0" i="0" sz="1400" u="none" cap="none" strike="noStrike">
              <a:solidFill>
                <a:srgbClr val="0058B9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sp>
        <p:nvSpPr>
          <p:cNvPr id="239" name="Google Shape;239;p40"/>
          <p:cNvSpPr txBox="1"/>
          <p:nvPr/>
        </p:nvSpPr>
        <p:spPr>
          <a:xfrm>
            <a:off x="4237092" y="3018869"/>
            <a:ext cx="1690800" cy="44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  <a:t>Rehost</a:t>
            </a:r>
            <a:endParaRPr b="1" i="0" sz="1400" u="none" cap="none" strike="noStrike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0" name="Google Shape;240;p40"/>
          <p:cNvSpPr txBox="1"/>
          <p:nvPr/>
        </p:nvSpPr>
        <p:spPr>
          <a:xfrm>
            <a:off x="2937759" y="3282021"/>
            <a:ext cx="1690800" cy="44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  <a:t>Repurchase</a:t>
            </a:r>
            <a:endParaRPr b="1" i="0" sz="1400" u="none" cap="none" strike="noStrike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1" name="Google Shape;241;p40"/>
          <p:cNvSpPr txBox="1"/>
          <p:nvPr/>
        </p:nvSpPr>
        <p:spPr>
          <a:xfrm>
            <a:off x="5536425" y="2736271"/>
            <a:ext cx="1690800" cy="44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  <a:t>Replatform</a:t>
            </a:r>
            <a:endParaRPr b="1" i="0" sz="1400" u="none" cap="none" strike="noStrike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2" name="Google Shape;242;p40"/>
          <p:cNvSpPr/>
          <p:nvPr/>
        </p:nvSpPr>
        <p:spPr>
          <a:xfrm>
            <a:off x="6262725" y="2304746"/>
            <a:ext cx="238200" cy="218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Google Shape;243;p40"/>
          <p:cNvSpPr txBox="1"/>
          <p:nvPr/>
        </p:nvSpPr>
        <p:spPr>
          <a:xfrm>
            <a:off x="6835758" y="2463396"/>
            <a:ext cx="1690800" cy="44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  <a:t>Re-architect</a:t>
            </a:r>
            <a:endParaRPr b="1" i="0" sz="1400" u="none" cap="none" strike="noStrike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4" name="Google Shape;244;p40"/>
          <p:cNvSpPr/>
          <p:nvPr/>
        </p:nvSpPr>
        <p:spPr>
          <a:xfrm>
            <a:off x="7595408" y="2083673"/>
            <a:ext cx="272484" cy="166158"/>
          </a:xfrm>
          <a:prstGeom prst="flowChartDocumen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45" name="Google Shape;245;p40"/>
          <p:cNvGrpSpPr/>
          <p:nvPr/>
        </p:nvGrpSpPr>
        <p:grpSpPr>
          <a:xfrm>
            <a:off x="3139959" y="1697100"/>
            <a:ext cx="5301143" cy="1629475"/>
            <a:chOff x="4623425" y="1316100"/>
            <a:chExt cx="3853975" cy="1629475"/>
          </a:xfrm>
        </p:grpSpPr>
        <p:sp>
          <p:nvSpPr>
            <p:cNvPr id="246" name="Google Shape;246;p40"/>
            <p:cNvSpPr/>
            <p:nvPr/>
          </p:nvSpPr>
          <p:spPr>
            <a:xfrm rot="5400000">
              <a:off x="6325050" y="-384600"/>
              <a:ext cx="450300" cy="3851700"/>
            </a:xfrm>
            <a:prstGeom prst="leftBrace">
              <a:avLst>
                <a:gd fmla="val 55557" name="adj1"/>
                <a:gd fmla="val 50000" name="adj2"/>
              </a:avLst>
            </a:prstGeom>
            <a:noFill/>
            <a:ln cap="flat" cmpd="sng" w="9525">
              <a:solidFill>
                <a:srgbClr val="595959"/>
              </a:solidFill>
              <a:prstDash val="dot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47" name="Google Shape;247;p40"/>
            <p:cNvCxnSpPr/>
            <p:nvPr/>
          </p:nvCxnSpPr>
          <p:spPr>
            <a:xfrm>
              <a:off x="4623425" y="1774675"/>
              <a:ext cx="0" cy="1170900"/>
            </a:xfrm>
            <a:prstGeom prst="straightConnector1">
              <a:avLst/>
            </a:prstGeom>
            <a:noFill/>
            <a:ln cap="flat" cmpd="sng" w="9525">
              <a:solidFill>
                <a:srgbClr val="595959"/>
              </a:solidFill>
              <a:prstDash val="dot"/>
              <a:round/>
              <a:headEnd len="sm" w="sm" type="none"/>
              <a:tailEnd len="sm" w="sm" type="none"/>
            </a:ln>
          </p:spPr>
        </p:cxnSp>
        <p:cxnSp>
          <p:nvCxnSpPr>
            <p:cNvPr id="248" name="Google Shape;248;p40"/>
            <p:cNvCxnSpPr/>
            <p:nvPr/>
          </p:nvCxnSpPr>
          <p:spPr>
            <a:xfrm>
              <a:off x="8477400" y="1782913"/>
              <a:ext cx="0" cy="1154400"/>
            </a:xfrm>
            <a:prstGeom prst="straightConnector1">
              <a:avLst/>
            </a:prstGeom>
            <a:noFill/>
            <a:ln cap="flat" cmpd="sng" w="9525">
              <a:solidFill>
                <a:srgbClr val="595959"/>
              </a:solidFill>
              <a:prstDash val="dot"/>
              <a:round/>
              <a:headEnd len="sm" w="sm" type="none"/>
              <a:tailEnd len="sm" w="sm" type="none"/>
            </a:ln>
          </p:spPr>
        </p:cxnSp>
      </p:grpSp>
      <p:sp>
        <p:nvSpPr>
          <p:cNvPr id="249" name="Google Shape;249;p40"/>
          <p:cNvSpPr txBox="1"/>
          <p:nvPr/>
        </p:nvSpPr>
        <p:spPr>
          <a:xfrm>
            <a:off x="3768117" y="1045704"/>
            <a:ext cx="4047600" cy="65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Data la razionalizzazione dei servizi fatta, noi ci focalizzeremo oggi su queste quattro strategie</a:t>
            </a:r>
            <a:r>
              <a:rPr b="0" i="0" lang="en" sz="1400" u="none" cap="none" strike="noStrike">
                <a:solidFill>
                  <a:srgbClr val="000000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TW Master - Black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